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theme/theme11.xml" ContentType="application/vnd.openxmlformats-officedocument.theme+xml"/>
  <Override PartName="/ppt/slideLayouts/slideLayout21.xml" ContentType="application/vnd.openxmlformats-officedocument.presentationml.slideLayout+xml"/>
  <Override PartName="/ppt/theme/theme12.xml" ContentType="application/vnd.openxmlformats-officedocument.theme+xml"/>
  <Override PartName="/ppt/slideLayouts/slideLayout22.xml" ContentType="application/vnd.openxmlformats-officedocument.presentationml.slideLayout+xml"/>
  <Override PartName="/ppt/theme/theme1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7.xml" ContentType="application/vnd.openxmlformats-officedocument.theme+xml"/>
  <Override PartName="/ppt/slideLayouts/slideLayout51.xml" ContentType="application/vnd.openxmlformats-officedocument.presentationml.slideLayout+xml"/>
  <Override PartName="/ppt/theme/theme38.xml" ContentType="application/vnd.openxmlformats-officedocument.theme+xml"/>
  <Override PartName="/ppt/slideLayouts/slideLayout52.xml" ContentType="application/vnd.openxmlformats-officedocument.presentationml.slideLayout+xml"/>
  <Override PartName="/ppt/theme/theme39.xml" ContentType="application/vnd.openxmlformats-officedocument.theme+xml"/>
  <Override PartName="/ppt/slideLayouts/slideLayout53.xml" ContentType="application/vnd.openxmlformats-officedocument.presentationml.slideLayout+xml"/>
  <Override PartName="/ppt/theme/theme4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462" r:id="rId5"/>
    <p:sldMasterId id="2147484464" r:id="rId6"/>
    <p:sldMasterId id="2147484466" r:id="rId7"/>
    <p:sldMasterId id="2147484480" r:id="rId8"/>
    <p:sldMasterId id="2147484484" r:id="rId9"/>
    <p:sldMasterId id="2147484535" r:id="rId10"/>
    <p:sldMasterId id="2147484539" r:id="rId11"/>
    <p:sldMasterId id="2147484541" r:id="rId12"/>
    <p:sldMasterId id="2147484543" r:id="rId13"/>
    <p:sldMasterId id="2147484545" r:id="rId14"/>
    <p:sldMasterId id="2147484547" r:id="rId15"/>
    <p:sldMasterId id="2147484549" r:id="rId16"/>
    <p:sldMasterId id="2147484561" r:id="rId17"/>
    <p:sldMasterId id="2147484569" r:id="rId18"/>
    <p:sldMasterId id="2147484571" r:id="rId19"/>
    <p:sldMasterId id="2147484575" r:id="rId20"/>
    <p:sldMasterId id="2147484577" r:id="rId21"/>
    <p:sldMasterId id="2147484579" r:id="rId22"/>
    <p:sldMasterId id="2147484581" r:id="rId23"/>
    <p:sldMasterId id="2147484583" r:id="rId24"/>
    <p:sldMasterId id="2147484585" r:id="rId25"/>
    <p:sldMasterId id="2147484587" r:id="rId26"/>
    <p:sldMasterId id="2147484589" r:id="rId27"/>
    <p:sldMasterId id="2147484591" r:id="rId28"/>
    <p:sldMasterId id="2147484593" r:id="rId29"/>
    <p:sldMasterId id="2147484595" r:id="rId30"/>
    <p:sldMasterId id="2147484597" r:id="rId31"/>
    <p:sldMasterId id="2147484599" r:id="rId32"/>
    <p:sldMasterId id="2147484605" r:id="rId33"/>
    <p:sldMasterId id="2147484607" r:id="rId34"/>
    <p:sldMasterId id="2147484609" r:id="rId35"/>
    <p:sldMasterId id="2147484611" r:id="rId36"/>
    <p:sldMasterId id="2147484613" r:id="rId37"/>
    <p:sldMasterId id="2147484615" r:id="rId38"/>
    <p:sldMasterId id="2147484617" r:id="rId39"/>
    <p:sldMasterId id="2147484619" r:id="rId40"/>
    <p:sldMasterId id="2147484621" r:id="rId41"/>
    <p:sldMasterId id="2147484625" r:id="rId42"/>
    <p:sldMasterId id="2147484627" r:id="rId43"/>
    <p:sldMasterId id="2147484683" r:id="rId44"/>
  </p:sldMasterIdLst>
  <p:notesMasterIdLst>
    <p:notesMasterId r:id="rId138"/>
  </p:notesMasterIdLst>
  <p:handoutMasterIdLst>
    <p:handoutMasterId r:id="rId139"/>
  </p:handoutMasterIdLst>
  <p:sldIdLst>
    <p:sldId id="851" r:id="rId45"/>
    <p:sldId id="830" r:id="rId46"/>
    <p:sldId id="854" r:id="rId47"/>
    <p:sldId id="579" r:id="rId48"/>
    <p:sldId id="585" r:id="rId49"/>
    <p:sldId id="582" r:id="rId50"/>
    <p:sldId id="586" r:id="rId51"/>
    <p:sldId id="581" r:id="rId52"/>
    <p:sldId id="588" r:id="rId53"/>
    <p:sldId id="684" r:id="rId54"/>
    <p:sldId id="786" r:id="rId55"/>
    <p:sldId id="852" r:id="rId56"/>
    <p:sldId id="787" r:id="rId57"/>
    <p:sldId id="844" r:id="rId58"/>
    <p:sldId id="845" r:id="rId59"/>
    <p:sldId id="865" r:id="rId60"/>
    <p:sldId id="836" r:id="rId61"/>
    <p:sldId id="837" r:id="rId62"/>
    <p:sldId id="838" r:id="rId63"/>
    <p:sldId id="839" r:id="rId64"/>
    <p:sldId id="866" r:id="rId65"/>
    <p:sldId id="840" r:id="rId66"/>
    <p:sldId id="841" r:id="rId67"/>
    <p:sldId id="842" r:id="rId68"/>
    <p:sldId id="843" r:id="rId69"/>
    <p:sldId id="855" r:id="rId70"/>
    <p:sldId id="687" r:id="rId71"/>
    <p:sldId id="688" r:id="rId72"/>
    <p:sldId id="689" r:id="rId73"/>
    <p:sldId id="833" r:id="rId74"/>
    <p:sldId id="856" r:id="rId75"/>
    <p:sldId id="698" r:id="rId76"/>
    <p:sldId id="801" r:id="rId77"/>
    <p:sldId id="802" r:id="rId78"/>
    <p:sldId id="812" r:id="rId79"/>
    <p:sldId id="804" r:id="rId80"/>
    <p:sldId id="857" r:id="rId81"/>
    <p:sldId id="704" r:id="rId82"/>
    <p:sldId id="814" r:id="rId83"/>
    <p:sldId id="705" r:id="rId84"/>
    <p:sldId id="706" r:id="rId85"/>
    <p:sldId id="707" r:id="rId86"/>
    <p:sldId id="708" r:id="rId87"/>
    <p:sldId id="709" r:id="rId88"/>
    <p:sldId id="715" r:id="rId89"/>
    <p:sldId id="862" r:id="rId90"/>
    <p:sldId id="719" r:id="rId91"/>
    <p:sldId id="720" r:id="rId92"/>
    <p:sldId id="868" r:id="rId93"/>
    <p:sldId id="722" r:id="rId94"/>
    <p:sldId id="723" r:id="rId95"/>
    <p:sldId id="724" r:id="rId96"/>
    <p:sldId id="725" r:id="rId97"/>
    <p:sldId id="803" r:id="rId98"/>
    <p:sldId id="726" r:id="rId99"/>
    <p:sldId id="727" r:id="rId100"/>
    <p:sldId id="728" r:id="rId101"/>
    <p:sldId id="729" r:id="rId102"/>
    <p:sldId id="823" r:id="rId103"/>
    <p:sldId id="824" r:id="rId104"/>
    <p:sldId id="825" r:id="rId105"/>
    <p:sldId id="826" r:id="rId106"/>
    <p:sldId id="858" r:id="rId107"/>
    <p:sldId id="730" r:id="rId108"/>
    <p:sldId id="731" r:id="rId109"/>
    <p:sldId id="732" r:id="rId110"/>
    <p:sldId id="733" r:id="rId111"/>
    <p:sldId id="734" r:id="rId112"/>
    <p:sldId id="737" r:id="rId113"/>
    <p:sldId id="738" r:id="rId114"/>
    <p:sldId id="739" r:id="rId115"/>
    <p:sldId id="740" r:id="rId116"/>
    <p:sldId id="741" r:id="rId117"/>
    <p:sldId id="742" r:id="rId118"/>
    <p:sldId id="743" r:id="rId119"/>
    <p:sldId id="744" r:id="rId120"/>
    <p:sldId id="859" r:id="rId121"/>
    <p:sldId id="745" r:id="rId122"/>
    <p:sldId id="747" r:id="rId123"/>
    <p:sldId id="748" r:id="rId124"/>
    <p:sldId id="860" r:id="rId125"/>
    <p:sldId id="796" r:id="rId126"/>
    <p:sldId id="797" r:id="rId127"/>
    <p:sldId id="798" r:id="rId128"/>
    <p:sldId id="810" r:id="rId129"/>
    <p:sldId id="811" r:id="rId130"/>
    <p:sldId id="874" r:id="rId131"/>
    <p:sldId id="846" r:id="rId132"/>
    <p:sldId id="818" r:id="rId133"/>
    <p:sldId id="819" r:id="rId134"/>
    <p:sldId id="861" r:id="rId135"/>
    <p:sldId id="834" r:id="rId136"/>
    <p:sldId id="863" r:id="rId137"/>
  </p:sldIdLst>
  <p:sldSz cx="9144000" cy="6858000" type="screen4x3"/>
  <p:notesSz cx="6934200" cy="9234488"/>
  <p:custDataLst>
    <p:tags r:id="rId140"/>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68">
          <p15:clr>
            <a:srgbClr val="A4A3A4"/>
          </p15:clr>
        </p15:guide>
        <p15:guide id="2" pos="2880">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Berry" initials="BB" lastIdx="7" clrIdx="0"/>
  <p:cmAuthor id="1" name="Cheryl" initials="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31B"/>
    <a:srgbClr val="FF9933"/>
    <a:srgbClr val="408000"/>
    <a:srgbClr val="485458"/>
    <a:srgbClr val="60513A"/>
    <a:srgbClr val="5B842B"/>
    <a:srgbClr val="FF8000"/>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3" autoAdjust="0"/>
    <p:restoredTop sz="78330" autoAdjust="0"/>
  </p:normalViewPr>
  <p:slideViewPr>
    <p:cSldViewPr>
      <p:cViewPr varScale="1">
        <p:scale>
          <a:sx n="87" d="100"/>
          <a:sy n="87" d="100"/>
        </p:scale>
        <p:origin x="456" y="90"/>
      </p:cViewPr>
      <p:guideLst>
        <p:guide orient="horz" pos="19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p:scale>
          <a:sx n="100" d="100"/>
          <a:sy n="100" d="100"/>
        </p:scale>
        <p:origin x="-2424" y="82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73.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38" Type="http://schemas.openxmlformats.org/officeDocument/2006/relationships/notesMaster" Target="notesMasters/notesMaster1.xml"/><Relationship Id="rId16" Type="http://schemas.openxmlformats.org/officeDocument/2006/relationships/slideMaster" Target="slideMasters/slideMaster13.xml"/><Relationship Id="rId107" Type="http://schemas.openxmlformats.org/officeDocument/2006/relationships/slide" Target="slides/slide6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28" Type="http://schemas.openxmlformats.org/officeDocument/2006/relationships/slide" Target="slides/slide84.xml"/><Relationship Id="rId144"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46.xml"/><Relationship Id="rId95" Type="http://schemas.openxmlformats.org/officeDocument/2006/relationships/slide" Target="slides/slide5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Master" Target="slideMasters/slideMaster40.xml"/><Relationship Id="rId48" Type="http://schemas.openxmlformats.org/officeDocument/2006/relationships/slide" Target="slides/slide4.xml"/><Relationship Id="rId64" Type="http://schemas.openxmlformats.org/officeDocument/2006/relationships/slide" Target="slides/slide20.xml"/><Relationship Id="rId69" Type="http://schemas.openxmlformats.org/officeDocument/2006/relationships/slide" Target="slides/slide25.xml"/><Relationship Id="rId113" Type="http://schemas.openxmlformats.org/officeDocument/2006/relationships/slide" Target="slides/slide69.xml"/><Relationship Id="rId118" Type="http://schemas.openxmlformats.org/officeDocument/2006/relationships/slide" Target="slides/slide74.xml"/><Relationship Id="rId134" Type="http://schemas.openxmlformats.org/officeDocument/2006/relationships/slide" Target="slides/slide90.xml"/><Relationship Id="rId139" Type="http://schemas.openxmlformats.org/officeDocument/2006/relationships/handoutMaster" Target="handoutMasters/handoutMaster1.xml"/><Relationship Id="rId80" Type="http://schemas.openxmlformats.org/officeDocument/2006/relationships/slide" Target="slides/slide36.xml"/><Relationship Id="rId85"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103" Type="http://schemas.openxmlformats.org/officeDocument/2006/relationships/slide" Target="slides/slide59.xml"/><Relationship Id="rId108" Type="http://schemas.openxmlformats.org/officeDocument/2006/relationships/slide" Target="slides/slide64.xml"/><Relationship Id="rId116" Type="http://schemas.openxmlformats.org/officeDocument/2006/relationships/slide" Target="slides/slide72.xml"/><Relationship Id="rId124" Type="http://schemas.openxmlformats.org/officeDocument/2006/relationships/slide" Target="slides/slide80.xml"/><Relationship Id="rId129" Type="http://schemas.openxmlformats.org/officeDocument/2006/relationships/slide" Target="slides/slide85.xml"/><Relationship Id="rId137" Type="http://schemas.openxmlformats.org/officeDocument/2006/relationships/slide" Target="slides/slide93.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slide" Target="slides/slide52.xml"/><Relationship Id="rId111" Type="http://schemas.openxmlformats.org/officeDocument/2006/relationships/slide" Target="slides/slide67.xml"/><Relationship Id="rId132" Type="http://schemas.openxmlformats.org/officeDocument/2006/relationships/slide" Target="slides/slide88.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5.xml"/><Relationship Id="rId57" Type="http://schemas.openxmlformats.org/officeDocument/2006/relationships/slide" Target="slides/slide13.xml"/><Relationship Id="rId106" Type="http://schemas.openxmlformats.org/officeDocument/2006/relationships/slide" Target="slides/slide62.xml"/><Relationship Id="rId114" Type="http://schemas.openxmlformats.org/officeDocument/2006/relationships/slide" Target="slides/slide70.xml"/><Relationship Id="rId119" Type="http://schemas.openxmlformats.org/officeDocument/2006/relationships/slide" Target="slides/slide75.xml"/><Relationship Id="rId127" Type="http://schemas.openxmlformats.org/officeDocument/2006/relationships/slide" Target="slides/slide83.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30" Type="http://schemas.openxmlformats.org/officeDocument/2006/relationships/slide" Target="slides/slide86.xml"/><Relationship Id="rId135" Type="http://schemas.openxmlformats.org/officeDocument/2006/relationships/slide" Target="slides/slide91.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65.xml"/><Relationship Id="rId34" Type="http://schemas.openxmlformats.org/officeDocument/2006/relationships/slideMaster" Target="slideMasters/slideMaster31.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8" Type="http://schemas.openxmlformats.org/officeDocument/2006/relationships/slideMaster" Target="slideMasters/slideMaster5.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55C712-70CB-4C41-AF70-15D54079250D}" type="datetime1">
              <a:rPr lang="en-US"/>
              <a:pPr/>
              <a:t>7/15/2021</a:t>
            </a:fld>
            <a:endParaRPr lang="en-US"/>
          </a:p>
        </p:txBody>
      </p:sp>
      <p:sp>
        <p:nvSpPr>
          <p:cNvPr id="4" name="Footer Placeholder 3"/>
          <p:cNvSpPr>
            <a:spLocks noGrp="1"/>
          </p:cNvSpPr>
          <p:nvPr>
            <p:ph type="ftr" sz="quarter" idx="2"/>
          </p:nvPr>
        </p:nvSpPr>
        <p:spPr>
          <a:xfrm>
            <a:off x="0" y="8770938"/>
            <a:ext cx="3005138" cy="461962"/>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 name="Slide Number Placeholder 4"/>
          <p:cNvSpPr>
            <a:spLocks noGrp="1"/>
          </p:cNvSpPr>
          <p:nvPr>
            <p:ph type="sldNum" sz="quarter" idx="3"/>
          </p:nvPr>
        </p:nvSpPr>
        <p:spPr>
          <a:xfrm>
            <a:off x="3927475" y="8770938"/>
            <a:ext cx="3005138" cy="46196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973E047-AC14-FB44-A8FB-6A258725C1B1}" type="slidenum">
              <a:rPr lang="en-US"/>
              <a:pPr/>
              <a:t>‹#›</a:t>
            </a:fld>
            <a:endParaRPr lang="en-US"/>
          </a:p>
        </p:txBody>
      </p:sp>
    </p:spTree>
    <p:extLst>
      <p:ext uri="{BB962C8B-B14F-4D97-AF65-F5344CB8AC3E}">
        <p14:creationId xmlns:p14="http://schemas.microsoft.com/office/powerpoint/2010/main" val="42842020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5363"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285700" name="Rectangle 4"/>
          <p:cNvSpPr>
            <a:spLocks noGrp="1" noRot="1" noChangeAspect="1" noChangeArrowheads="1" noTextEdit="1"/>
          </p:cNvSpPr>
          <p:nvPr>
            <p:ph type="sldImg" idx="2"/>
          </p:nvPr>
        </p:nvSpPr>
        <p:spPr bwMode="auto">
          <a:xfrm>
            <a:off x="115728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xmlns:mv="urn:schemas-microsoft-com:mac:vml" xmlns:mc="http://schemas.openxmlformats.org/markup-compatibility/2006" val="1"/>
            </a:ext>
          </a:extLst>
        </p:spPr>
      </p:sp>
      <p:sp>
        <p:nvSpPr>
          <p:cNvPr id="15365" name="Rectangle 5"/>
          <p:cNvSpPr>
            <a:spLocks noGrp="1" noChangeArrowheads="1"/>
          </p:cNvSpPr>
          <p:nvPr>
            <p:ph type="body" sz="quarter" idx="3"/>
          </p:nvPr>
        </p:nvSpPr>
        <p:spPr bwMode="auto">
          <a:xfrm>
            <a:off x="693738" y="4386263"/>
            <a:ext cx="5546725"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5367" name="Rectangle 7"/>
          <p:cNvSpPr>
            <a:spLocks noGrp="1" noChangeArrowheads="1"/>
          </p:cNvSpPr>
          <p:nvPr>
            <p:ph type="sldNum" sz="quarter" idx="5"/>
          </p:nvPr>
        </p:nvSpPr>
        <p:spPr bwMode="auto">
          <a:xfrm>
            <a:off x="3927475"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0F29310-A6F7-F843-AAD5-A72FB7747628}" type="slidenum">
              <a:rPr lang="en-US"/>
              <a:pPr/>
              <a:t>‹#›</a:t>
            </a:fld>
            <a:endParaRPr lang="en-US"/>
          </a:p>
        </p:txBody>
      </p:sp>
    </p:spTree>
    <p:extLst>
      <p:ext uri="{BB962C8B-B14F-4D97-AF65-F5344CB8AC3E}">
        <p14:creationId xmlns:p14="http://schemas.microsoft.com/office/powerpoint/2010/main" val="211677681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p>
            <a:fld id="{DB721F3A-9521-44DC-A39D-74AF42202BD9}" type="slidenum">
              <a:rPr lang="en-US"/>
              <a:pPr/>
              <a:t>1</a:t>
            </a:fld>
            <a:endParaRPr lang="en-US"/>
          </a:p>
        </p:txBody>
      </p:sp>
      <p:sp>
        <p:nvSpPr>
          <p:cNvPr id="12290" name="Rectangle 2"/>
          <p:cNvSpPr>
            <a:spLocks noGrp="1" noRot="1" noChangeAspect="1" noChangeArrowheads="1"/>
          </p:cNvSpPr>
          <p:nvPr>
            <p:ph type="sldImg"/>
          </p:nvPr>
        </p:nvSpPr>
        <p:spPr>
          <a:solidFill>
            <a:srgbClr val="FFFFFF"/>
          </a:solidFill>
          <a:ln/>
        </p:spPr>
      </p:sp>
      <p:sp>
        <p:nvSpPr>
          <p:cNvPr id="12291" name="Rectangle 3"/>
          <p:cNvSpPr>
            <a:spLocks noGrp="1" noChangeArrowheads="1"/>
          </p:cNvSpPr>
          <p:nvPr>
            <p:ph type="body" idx="1"/>
          </p:nvPr>
        </p:nvSpPr>
        <p:spPr>
          <a:solidFill>
            <a:srgbClr val="FFFFFF"/>
          </a:solidFill>
          <a:ln>
            <a:solidFill>
              <a:srgbClr val="000000"/>
            </a:solidFill>
          </a:ln>
        </p:spPr>
        <p:txBody>
          <a:bodyPr/>
          <a:lstStyle/>
          <a:p>
            <a:pPr>
              <a:spcBef>
                <a:spcPct val="0"/>
              </a:spcBef>
              <a:spcAft>
                <a:spcPts val="400"/>
              </a:spcAft>
            </a:pPr>
            <a:r>
              <a:rPr lang="en-US">
                <a:latin typeface="Arial" pitchFamily="34" charset="0"/>
                <a:ea typeface="ＭＳ Ｐゴシック" pitchFamily="34" charset="-128"/>
              </a:rPr>
              <a:t>Welcome participants to the CERS Business training.</a:t>
            </a:r>
          </a:p>
          <a:p>
            <a:pPr>
              <a:spcBef>
                <a:spcPct val="0"/>
              </a:spcBef>
              <a:spcAft>
                <a:spcPts val="400"/>
              </a:spcAft>
            </a:pPr>
            <a:r>
              <a:rPr lang="en-US">
                <a:latin typeface="Arial" pitchFamily="34" charset="0"/>
                <a:ea typeface="ＭＳ Ｐゴシック" pitchFamily="34" charset="-128"/>
              </a:rPr>
              <a:t>Introduce yourself.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xfrm>
            <a:off x="693738" y="4386263"/>
            <a:ext cx="5546725" cy="3660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End of Module 1: Introduction to CERS</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CERS is an online application. To access it you must have a compatible browser. CERS supports many common current browsers.</a:t>
            </a:r>
          </a:p>
          <a:p>
            <a:pPr>
              <a:spcBef>
                <a:spcPct val="0"/>
              </a:spcBef>
              <a:spcAft>
                <a:spcPts val="400"/>
              </a:spcAft>
            </a:pPr>
            <a:r>
              <a:rPr lang="en-US" dirty="0">
                <a:latin typeface="Arial" charset="0"/>
                <a:ea typeface="ＭＳ Ｐゴシック" charset="0"/>
                <a:cs typeface="ＭＳ Ｐゴシック" charset="0"/>
              </a:rPr>
              <a:t>It does not support Internet Explorer 7 (which is over 5 years old at this time and used by less than 5% of computer users) or earlier versions.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6A1FA7D-A689-D744-8D6A-0BD75A8DAA1C}" type="slidenum">
              <a:rPr lang="en-US">
                <a:solidFill>
                  <a:srgbClr val="000000"/>
                </a:solidFill>
              </a:rPr>
              <a:pPr eaLnBrk="1" hangingPunct="1"/>
              <a:t>11</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ln/>
        </p:spPr>
      </p:sp>
      <p:sp>
        <p:nvSpPr>
          <p:cNvPr id="372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The Home page is your starting point. CERS provides more than one path for accessing pages. </a:t>
            </a:r>
          </a:p>
          <a:p>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take a look at the various paths for accessing important information in CERS. </a:t>
            </a:r>
          </a:p>
        </p:txBody>
      </p:sp>
      <p:sp>
        <p:nvSpPr>
          <p:cNvPr id="372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7850C3-2F14-8A4C-8DC6-9956D8D9022D}" type="slidenum">
              <a:rPr lang="en-US">
                <a:solidFill>
                  <a:srgbClr val="000000"/>
                </a:solidFill>
              </a:rPr>
              <a:pPr eaLnBrk="1" hangingPunct="1"/>
              <a:t>13</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i="1" kern="1200" dirty="0">
                <a:solidFill>
                  <a:schemeClr val="tx1"/>
                </a:solidFill>
                <a:latin typeface="Arial" pitchFamily="-107" charset="0"/>
                <a:ea typeface="ＭＳ Ｐゴシック" pitchFamily="-107" charset="-128"/>
                <a:cs typeface="ＭＳ Ｐゴシック" pitchFamily="-107" charset="-128"/>
              </a:rPr>
              <a:t>For 1-hour presentation: skip this slide.</a:t>
            </a:r>
            <a:endParaRPr lang="en-US" sz="1200" kern="1200" dirty="0">
              <a:solidFill>
                <a:schemeClr val="tx1"/>
              </a:solidFill>
              <a:latin typeface="Arial" pitchFamily="-107" charset="0"/>
              <a:ea typeface="ＭＳ Ｐゴシック" pitchFamily="-107" charset="-128"/>
              <a:cs typeface="ＭＳ Ｐゴシック" pitchFamily="-107" charset="-128"/>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There are two methods for locating information about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a:t>
            </a:r>
          </a:p>
          <a:p>
            <a:pPr>
              <a:spcBef>
                <a:spcPct val="0"/>
              </a:spcBef>
              <a:spcAft>
                <a:spcPts val="400"/>
              </a:spcAft>
            </a:pPr>
            <a:r>
              <a:rPr lang="en-US" dirty="0">
                <a:latin typeface="Arial" charset="0"/>
                <a:ea typeface="ＭＳ Ｐゴシック" charset="0"/>
                <a:cs typeface="ＭＳ Ｐゴシック" charset="0"/>
              </a:rPr>
              <a:t>1-The Contact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link provides contact information for the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for your </a:t>
            </a:r>
            <a:r>
              <a:rPr lang="en-US" dirty="0" err="1">
                <a:latin typeface="Arial" charset="0"/>
                <a:ea typeface="ＭＳ Ｐゴシック" charset="0"/>
                <a:cs typeface="ＭＳ Ｐゴシック" charset="0"/>
              </a:rPr>
              <a:t>facility(s</a:t>
            </a:r>
            <a:r>
              <a:rPr lang="en-US" dirty="0">
                <a:latin typeface="Arial" charset="0"/>
                <a:ea typeface="ＭＳ Ｐゴシック" charset="0"/>
                <a:cs typeface="ＭＳ Ｐゴシック" charset="0"/>
              </a:rPr>
              <a:t>). </a:t>
            </a:r>
          </a:p>
          <a:p>
            <a:pPr>
              <a:spcBef>
                <a:spcPct val="0"/>
              </a:spcBef>
              <a:spcAft>
                <a:spcPts val="400"/>
              </a:spcAft>
            </a:pPr>
            <a:r>
              <a:rPr lang="en-US" dirty="0">
                <a:latin typeface="Arial" charset="0"/>
                <a:ea typeface="ＭＳ Ｐゴシック" charset="0"/>
                <a:cs typeface="ＭＳ Ｐゴシック" charset="0"/>
              </a:rPr>
              <a:t>2-Click the Summary link associated with a facility, to access a page with regulator contact information. This page also shows which regulator is responsible for each aspect of your reporting requirement. </a:t>
            </a:r>
          </a:p>
        </p:txBody>
      </p:sp>
      <p:sp>
        <p:nvSpPr>
          <p:cNvPr id="323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A7A89A-EF69-714C-BD88-7A6729FAC5C8}" type="slidenum">
              <a:rPr lang="en-US">
                <a:solidFill>
                  <a:srgbClr val="000000"/>
                </a:solidFill>
              </a:rPr>
              <a:pPr eaLnBrk="1" hangingPunct="1"/>
              <a:t>14</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i="1" kern="1200">
                <a:solidFill>
                  <a:schemeClr val="tx1"/>
                </a:solidFill>
                <a:latin typeface="Arial" pitchFamily="-107" charset="0"/>
                <a:ea typeface="ＭＳ Ｐゴシック" pitchFamily="-107" charset="-128"/>
                <a:cs typeface="ＭＳ Ｐゴシック" pitchFamily="-107" charset="-128"/>
              </a:rPr>
              <a:t>For </a:t>
            </a:r>
            <a:r>
              <a:rPr lang="en-US" sz="1200" b="1" i="1" kern="1200" dirty="0">
                <a:solidFill>
                  <a:schemeClr val="tx1"/>
                </a:solidFill>
                <a:latin typeface="Arial" pitchFamily="-107" charset="0"/>
                <a:ea typeface="ＭＳ Ｐゴシック" pitchFamily="-107" charset="-128"/>
                <a:cs typeface="ＭＳ Ｐゴシック" pitchFamily="-107" charset="-128"/>
              </a:rPr>
              <a:t>1-hour presentation: skip this slide.</a:t>
            </a:r>
            <a:endParaRPr lang="en-US" sz="1200" kern="1200">
              <a:solidFill>
                <a:schemeClr val="tx1"/>
              </a:solidFill>
              <a:latin typeface="Arial" pitchFamily="-107" charset="0"/>
              <a:ea typeface="ＭＳ Ｐゴシック" pitchFamily="-107" charset="-128"/>
              <a:cs typeface="ＭＳ Ｐゴシック" pitchFamily="-107" charset="-128"/>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Notice that the submittal elements are identified on this page.</a:t>
            </a:r>
          </a:p>
          <a:p>
            <a:pPr>
              <a:spcBef>
                <a:spcPct val="0"/>
              </a:spcBef>
              <a:spcAft>
                <a:spcPts val="400"/>
              </a:spcAft>
            </a:pPr>
            <a:r>
              <a:rPr lang="en-US" dirty="0">
                <a:latin typeface="Arial" charset="0"/>
                <a:ea typeface="ＭＳ Ｐゴシック" charset="0"/>
                <a:cs typeface="ＭＳ Ｐゴシック" charset="0"/>
              </a:rPr>
              <a:t>This business has only one regulator.</a:t>
            </a: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Ask</a:t>
            </a:r>
          </a:p>
          <a:p>
            <a:pPr>
              <a:spcBef>
                <a:spcPct val="0"/>
              </a:spcBef>
              <a:spcAft>
                <a:spcPts val="400"/>
              </a:spcAft>
            </a:pPr>
            <a:r>
              <a:rPr lang="en-US" dirty="0">
                <a:latin typeface="Arial" charset="0"/>
                <a:ea typeface="ＭＳ Ｐゴシック" charset="0"/>
                <a:cs typeface="ＭＳ Ｐゴシック" charset="0"/>
              </a:rPr>
              <a:t>How many people have more than one regulator? </a:t>
            </a:r>
          </a:p>
          <a:p>
            <a:pPr>
              <a:spcBef>
                <a:spcPts val="1200"/>
              </a:spcBef>
              <a:spcAft>
                <a:spcPts val="400"/>
              </a:spcAft>
            </a:pPr>
            <a:r>
              <a:rPr lang="en-US" b="1" dirty="0">
                <a:latin typeface="Arial" charset="0"/>
                <a:ea typeface="ＭＳ Ｐゴシック" charset="0"/>
                <a:cs typeface="ＭＳ Ｐゴシック" charset="0"/>
              </a:rPr>
              <a:t>Explain </a:t>
            </a:r>
          </a:p>
          <a:p>
            <a:pPr>
              <a:spcBef>
                <a:spcPct val="0"/>
              </a:spcBef>
              <a:spcAft>
                <a:spcPts val="400"/>
              </a:spcAft>
            </a:pPr>
            <a:r>
              <a:rPr lang="en-US" dirty="0">
                <a:latin typeface="Arial" charset="0"/>
                <a:ea typeface="ＭＳ Ｐゴシック" charset="0"/>
                <a:cs typeface="ＭＳ Ｐゴシック" charset="0"/>
              </a:rPr>
              <a:t>Eight counties have participating agencies, which means there is more than one Regulator. </a:t>
            </a:r>
          </a:p>
          <a:p>
            <a:pPr>
              <a:spcBef>
                <a:spcPct val="0"/>
              </a:spcBef>
              <a:spcAft>
                <a:spcPts val="400"/>
              </a:spcAft>
            </a:pPr>
            <a:r>
              <a:rPr lang="en-US" dirty="0">
                <a:latin typeface="Arial" charset="0"/>
                <a:ea typeface="ＭＳ Ｐゴシック" charset="0"/>
                <a:cs typeface="ＭＳ Ｐゴシック" charset="0"/>
              </a:rPr>
              <a:t>Whether you have one or more regulators to work with, this page shows whom to contact if you have a question about a specific submittal element.</a:t>
            </a:r>
          </a:p>
          <a:p>
            <a:pPr marL="0" marR="0" indent="0" algn="l" defTabSz="914400" rtl="0" eaLnBrk="0" fontAlgn="base" latinLnBrk="0" hangingPunct="0">
              <a:lnSpc>
                <a:spcPct val="100000"/>
              </a:lnSpc>
              <a:spcBef>
                <a:spcPct val="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If a facility is associated with the wrong local agency, they can contact either CUPA to request that the association be corrected.</a:t>
            </a: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In the next section of the training, we’ll review how to complete the various submittal elements. </a:t>
            </a:r>
          </a:p>
        </p:txBody>
      </p:sp>
      <p:sp>
        <p:nvSpPr>
          <p:cNvPr id="324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0E5CB86-9367-7E4C-BFC2-549A7B59DD8A}" type="slidenum">
              <a:rPr lang="en-US">
                <a:solidFill>
                  <a:srgbClr val="000000"/>
                </a:solidFill>
              </a:rPr>
              <a:pPr eaLnBrk="1" hangingPunct="1"/>
              <a:t>15</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a:latin typeface="Arial" charset="0"/>
                <a:ea typeface="ＭＳ Ｐゴシック" charset="0"/>
                <a:cs typeface="ＭＳ Ｐゴシック" charset="0"/>
              </a:rPr>
              <a:t>For 1-hour presentation: skip this slide.</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There are multiple methods for accessing common tasks from the Home page.</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Add Facility – You have learned how to add a facility when you create a CERS account. If you need to add other facilities, you can do that from the Home page.</a:t>
            </a:r>
          </a:p>
          <a:p>
            <a:pPr>
              <a:spcBef>
                <a:spcPct val="0"/>
              </a:spcBef>
              <a:spcAft>
                <a:spcPts val="400"/>
              </a:spcAft>
            </a:pPr>
            <a:r>
              <a:rPr lang="en-US" dirty="0">
                <a:latin typeface="Arial" charset="0"/>
                <a:ea typeface="ＭＳ Ｐゴシック" charset="0"/>
                <a:cs typeface="ＭＳ Ｐゴシック" charset="0"/>
              </a:rPr>
              <a:t>Notice the multiple ways to access the task from the Business Home page— the Common Tasks link, the menu, and the Add Facility button.</a:t>
            </a:r>
          </a:p>
          <a:p>
            <a:pPr>
              <a:spcBef>
                <a:spcPct val="0"/>
              </a:spcBef>
              <a:spcAft>
                <a:spcPts val="400"/>
              </a:spcAft>
            </a:pPr>
            <a:r>
              <a:rPr lang="en-US" dirty="0">
                <a:latin typeface="Arial" charset="0"/>
                <a:ea typeface="ＭＳ Ｐゴシック" charset="0"/>
                <a:cs typeface="ＭＳ Ｐゴシック" charset="0"/>
              </a:rPr>
              <a:t>All three paths prompt you through the steps we just reviewed to add a new facility. </a:t>
            </a:r>
          </a:p>
        </p:txBody>
      </p:sp>
      <p:sp>
        <p:nvSpPr>
          <p:cNvPr id="314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6FA468F-4248-3F4C-BB5C-CBD4C7BAC153}" type="slidenum">
              <a:rPr lang="en-US">
                <a:solidFill>
                  <a:srgbClr val="000000"/>
                </a:solidFill>
              </a:rPr>
              <a:pPr eaLnBrk="1" hangingPunct="1"/>
              <a:t>16</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The My Business button lets you easily access many different pages. </a:t>
            </a:r>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CA58C1-B9FF-8344-87B3-6067B3606BCE}" type="slidenum">
              <a:rPr lang="en-US">
                <a:solidFill>
                  <a:srgbClr val="000000"/>
                </a:solidFill>
              </a:rPr>
              <a:pPr eaLnBrk="1" hangingPunct="1"/>
              <a:t>17</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Selecting Manage People opens the People page.</a:t>
            </a:r>
          </a:p>
          <a:p>
            <a:pPr>
              <a:spcBef>
                <a:spcPct val="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Notice that the business has completed all the permissions (Lead Users, Viewers, Editors) and Approvers.</a:t>
            </a:r>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2E85D0-A0C7-CE4D-B11D-C6116D00684E}" type="slidenum">
              <a:rPr lang="en-US">
                <a:solidFill>
                  <a:srgbClr val="000000"/>
                </a:solidFill>
              </a:rPr>
              <a:pPr eaLnBrk="1" hangingPunct="1"/>
              <a:t>18</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Selecting Action Required or Notifications shows you the same information that is also available on the Home page. </a:t>
            </a:r>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E63A37B-2BDB-1B48-BE20-FAE969693EA6}" type="slidenum">
              <a:rPr lang="en-US">
                <a:solidFill>
                  <a:srgbClr val="000000"/>
                </a:solidFill>
              </a:rPr>
              <a:pPr eaLnBrk="1" hangingPunct="1"/>
              <a:t>19</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Explain</a:t>
            </a:r>
          </a:p>
          <a:p>
            <a:r>
              <a:rPr lang="en-US">
                <a:latin typeface="Arial" charset="0"/>
                <a:ea typeface="ＭＳ Ｐゴシック" charset="0"/>
                <a:cs typeface="ＭＳ Ｐゴシック" charset="0"/>
              </a:rPr>
              <a:t>Select Email History - Shows all system generated auto emails dating back to January 8, 2012.</a:t>
            </a:r>
          </a:p>
          <a:p>
            <a:r>
              <a:rPr lang="en-US">
                <a:latin typeface="Arial" charset="0"/>
                <a:ea typeface="ＭＳ Ｐゴシック" charset="0"/>
                <a:cs typeface="ＭＳ Ｐゴシック" charset="0"/>
              </a:rPr>
              <a:t>Select Manage Facilities- Allows you to transfer, merge, delete or archive facilities related to a business.</a:t>
            </a:r>
          </a:p>
          <a:p>
            <a:r>
              <a:rPr lang="en-US">
                <a:latin typeface="Arial" charset="0"/>
                <a:ea typeface="ＭＳ Ｐゴシック" charset="0"/>
                <a:cs typeface="ＭＳ Ｐゴシック" charset="0"/>
              </a:rPr>
              <a:t>Select Business - Primarily for consultants with multiple clients. Provides a list of all businesses (not facilities) associated with your CERS Account. Select one of the businesses below to view its facilities. </a:t>
            </a:r>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CF97D5A-5DF9-0645-A2A2-8E41D34698A4}" type="slidenum">
              <a:rPr lang="en-US">
                <a:solidFill>
                  <a:srgbClr val="000000"/>
                </a:solidFill>
              </a:rPr>
              <a:pPr eaLnBrk="1" hangingPunct="1"/>
              <a:t>20</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CERS provides prompts on your Home page that tell you when need to take action or when there is an alert or notification.</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Common Tasks bar is collapsed which allows you to easily view all the Action Required and Alerts/Notifications information. </a:t>
            </a:r>
          </a:p>
          <a:p>
            <a:pPr>
              <a:spcBef>
                <a:spcPts val="1200"/>
              </a:spcBef>
              <a:spcAft>
                <a:spcPts val="400"/>
              </a:spcAft>
            </a:pPr>
            <a:r>
              <a:rPr lang="en-US" b="1">
                <a:latin typeface="Arial" charset="0"/>
                <a:ea typeface="ＭＳ Ｐゴシック" charset="0"/>
                <a:cs typeface="ＭＳ Ｐゴシック" charset="0"/>
              </a:rPr>
              <a:t>Explain</a:t>
            </a:r>
          </a:p>
          <a:p>
            <a:pPr>
              <a:spcBef>
                <a:spcPts val="1200"/>
              </a:spcBef>
              <a:spcAft>
                <a:spcPts val="400"/>
              </a:spcAft>
            </a:pPr>
            <a:r>
              <a:rPr lang="en-US">
                <a:latin typeface="Arial" charset="0"/>
                <a:ea typeface="ＭＳ Ｐゴシック" charset="0"/>
                <a:cs typeface="ＭＳ Ｐゴシック" charset="0"/>
              </a:rPr>
              <a:t>The Action Required areas tells you that Jake Smith, who you added as an Editor, was invited to to create a CERS Business account; he needs to respond to the email in order for the account to be set up.</a:t>
            </a:r>
          </a:p>
          <a:p>
            <a:pPr>
              <a:spcBef>
                <a:spcPts val="1200"/>
              </a:spcBef>
              <a:spcAft>
                <a:spcPts val="400"/>
              </a:spcAft>
            </a:pPr>
            <a:r>
              <a:rPr lang="en-US">
                <a:latin typeface="Arial" charset="0"/>
                <a:ea typeface="ＭＳ Ｐゴシック" charset="0"/>
                <a:cs typeface="ＭＳ Ｐゴシック" charset="0"/>
              </a:rPr>
              <a:t>The Alerts/Notifications section will tell you when the last submittal was made, when the last access request was made, when it was approved or rejected, etc.</a:t>
            </a:r>
          </a:p>
          <a:p>
            <a:pPr>
              <a:spcBef>
                <a:spcPct val="0"/>
              </a:spcBef>
              <a:spcAft>
                <a:spcPts val="400"/>
              </a:spcAft>
            </a:pPr>
            <a:endParaRPr lang="en-US">
              <a:latin typeface="Arial" charset="0"/>
              <a:ea typeface="ＭＳ Ｐゴシック" charset="0"/>
              <a:cs typeface="ＭＳ Ｐゴシック" charset="0"/>
            </a:endParaRPr>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2EC3D7D-D3F2-2040-9385-0D134EECA3A3}" type="slidenum">
              <a:rPr lang="en-US">
                <a:solidFill>
                  <a:srgbClr val="000000"/>
                </a:solidFill>
              </a:rPr>
              <a:pPr eaLnBrk="1" hangingPunct="1"/>
              <a:t>21</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 </a:t>
            </a:r>
          </a:p>
          <a:p>
            <a:r>
              <a:rPr lang="en-US" sz="1200" kern="1200" dirty="0">
                <a:solidFill>
                  <a:schemeClr val="tx1"/>
                </a:solidFill>
                <a:latin typeface="Arial" pitchFamily="-107" charset="0"/>
                <a:ea typeface="ＭＳ Ｐゴシック" pitchFamily="-107" charset="-128"/>
                <a:cs typeface="ＭＳ Ｐゴシック" pitchFamily="-107" charset="-128"/>
              </a:rPr>
              <a:t>The full training is standardized and posted on the CERS website home page at http://cers.calepa.ca.gov/. The version you will hear today has been shortened to keep the session to approximately one hour plus time for questions. (Indicate if your agency has further modified it in any way).</a:t>
            </a:r>
          </a:p>
          <a:p>
            <a:endParaRPr lang="en-US" sz="1200" kern="1200" dirty="0">
              <a:solidFill>
                <a:schemeClr val="tx1"/>
              </a:solidFill>
              <a:latin typeface="Arial" pitchFamily="-107" charset="0"/>
              <a:ea typeface="ＭＳ Ｐゴシック" pitchFamily="-107" charset="-128"/>
              <a:cs typeface="ＭＳ Ｐゴシック" pitchFamily="-107" charset="-128"/>
            </a:endParaRPr>
          </a:p>
          <a:p>
            <a:r>
              <a:rPr lang="en-US" sz="1200" kern="1200" dirty="0">
                <a:solidFill>
                  <a:schemeClr val="tx1"/>
                </a:solidFill>
                <a:latin typeface="Arial" pitchFamily="-107" charset="0"/>
                <a:ea typeface="ＭＳ Ｐゴシック" pitchFamily="-107" charset="-128"/>
                <a:cs typeface="ＭＳ Ｐゴシック" pitchFamily="-107" charset="-128"/>
              </a:rPr>
              <a:t>Questions should be held until the end of each module and then should be specific for the module. A general question and answer period will be provided at the end of the presentation.</a:t>
            </a:r>
          </a:p>
          <a:p>
            <a:r>
              <a:rPr lang="en-US" sz="1200" kern="1200" dirty="0">
                <a:solidFill>
                  <a:schemeClr val="tx1"/>
                </a:solidFill>
                <a:latin typeface="Arial" pitchFamily="-107" charset="0"/>
                <a:ea typeface="ＭＳ Ｐゴシック" pitchFamily="-107" charset="-128"/>
                <a:cs typeface="ＭＳ Ｐゴシック" pitchFamily="-107" charset="-128"/>
              </a:rPr>
              <a:t> </a:t>
            </a:r>
          </a:p>
          <a:p>
            <a:r>
              <a:rPr lang="en-US" sz="1200" kern="1200" dirty="0">
                <a:solidFill>
                  <a:schemeClr val="tx1"/>
                </a:solidFill>
                <a:latin typeface="Arial" pitchFamily="-107" charset="0"/>
                <a:ea typeface="ＭＳ Ｐゴシック" pitchFamily="-107" charset="-128"/>
                <a:cs typeface="ＭＳ Ｐゴシック" pitchFamily="-107" charset="-128"/>
              </a:rPr>
              <a:t>This is your CERS Home Page. From here you will be able to perform all of your required reporting and related activities. We’ll cover the website in more detail as we go through the presentation.</a:t>
            </a:r>
            <a:endParaRPr lang="en-US" dirty="0">
              <a:latin typeface="Arial" charset="0"/>
              <a:ea typeface="ＭＳ Ｐゴシック" charset="0"/>
              <a:cs typeface="ＭＳ Ｐゴシック" charset="0"/>
            </a:endParaRP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0805BA-A949-004E-9801-2BCFFE5366D3}" type="slidenum">
              <a:rPr lang="en-US">
                <a:solidFill>
                  <a:srgbClr val="000000"/>
                </a:solidFill>
              </a:rPr>
              <a:pPr eaLnBrk="1" hangingPunct="1"/>
              <a:t>2</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 can access a variety of information and support tools via the Tools link. </a:t>
            </a:r>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CDC82C-EEB7-F54A-81D8-F89EA524D204}" type="slidenum">
              <a:rPr lang="en-US">
                <a:solidFill>
                  <a:srgbClr val="000000"/>
                </a:solidFill>
              </a:rPr>
              <a:pPr eaLnBrk="1" hangingPunct="1"/>
              <a:t>22</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Two tools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ve been introduced to can also be accessed through the Tools link—the CERS Chemical Library and the Uniform Program Regulators Listing.</a:t>
            </a:r>
          </a:p>
          <a:p>
            <a:pPr>
              <a:spcBef>
                <a:spcPct val="0"/>
              </a:spcBef>
              <a:spcAft>
                <a:spcPts val="400"/>
              </a:spcAft>
            </a:pPr>
            <a:r>
              <a:rPr lang="en-US">
                <a:latin typeface="Arial" charset="0"/>
                <a:ea typeface="ＭＳ Ｐゴシック" charset="0"/>
                <a:cs typeface="ＭＳ Ｐゴシック" charset="0"/>
              </a:rPr>
              <a:t>Remember, CERS supports most browsers—except Internet Explorer 7 which is quite old at this time. Internet Explorer versions 8 and 9 have now been released. If CERS is not quite looking right or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re having other problems, use the Your Browser Software tool to identify your browser software before communicating with CERS Technical Support.</a:t>
            </a:r>
          </a:p>
          <a:p>
            <a:pPr>
              <a:spcBef>
                <a:spcPts val="1200"/>
              </a:spcBef>
              <a:spcAft>
                <a:spcPts val="400"/>
              </a:spcAft>
            </a:pPr>
            <a:r>
              <a:rPr lang="en-US" b="1">
                <a:latin typeface="Arial" charset="0"/>
                <a:ea typeface="ＭＳ Ｐゴシック" charset="0"/>
                <a:cs typeface="ＭＳ Ｐゴシック" charset="0"/>
              </a:rPr>
              <a:t>Ask/Point Out</a:t>
            </a:r>
            <a:endParaRPr lang="en-US">
              <a:latin typeface="Arial" charset="0"/>
              <a:ea typeface="ＭＳ Ｐゴシック" charset="0"/>
              <a:cs typeface="ＭＳ Ｐゴシック" charset="0"/>
            </a:endParaRPr>
          </a:p>
          <a:p>
            <a:pPr>
              <a:spcBef>
                <a:spcPct val="0"/>
              </a:spcBef>
              <a:spcAft>
                <a:spcPts val="400"/>
              </a:spcAft>
            </a:pPr>
            <a:r>
              <a:rPr lang="en-US">
                <a:latin typeface="Arial" charset="0"/>
                <a:ea typeface="ＭＳ Ｐゴシック" charset="0"/>
                <a:cs typeface="ＭＳ Ｐゴシック" charset="0"/>
              </a:rPr>
              <a:t>If you needed to contact CERS Technical Support, which link would you use?</a:t>
            </a:r>
          </a:p>
          <a:p>
            <a:pPr>
              <a:spcBef>
                <a:spcPct val="0"/>
              </a:spcBef>
              <a:spcAft>
                <a:spcPts val="400"/>
              </a:spcAft>
              <a:buFontTx/>
              <a:buChar char="•"/>
            </a:pPr>
            <a:r>
              <a:rPr lang="en-US">
                <a:latin typeface="Arial" charset="0"/>
                <a:ea typeface="ＭＳ Ｐゴシック" charset="0"/>
                <a:cs typeface="ＭＳ Ｐゴシック" charset="0"/>
              </a:rPr>
              <a:t>For instructions on how to reach CERS Technical Support and other questions, first check with your local CUPA or PA for help. If they cannot help you send an email to the CERS Help Center at CERS@calepa.ca.gov or click on the Help link provided at the top right of the screen.</a:t>
            </a:r>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3F0957-DAC7-ED44-9C20-0C8C80258EF2}" type="slidenum">
              <a:rPr lang="en-US">
                <a:solidFill>
                  <a:srgbClr val="000000"/>
                </a:solidFill>
              </a:rPr>
              <a:pPr eaLnBrk="1" hangingPunct="1"/>
              <a:t>23</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a:latin typeface="Arial" charset="0"/>
                <a:ea typeface="ＭＳ Ｐゴシック" charset="0"/>
                <a:cs typeface="ＭＳ Ｐゴシック" charset="0"/>
              </a:rPr>
              <a:t>Explain</a:t>
            </a:r>
          </a:p>
          <a:p>
            <a:pPr>
              <a:spcBef>
                <a:spcPts val="400"/>
              </a:spcBef>
              <a:buFontTx/>
              <a:buChar char="•"/>
            </a:pPr>
            <a:r>
              <a:rPr lang="en-US">
                <a:latin typeface="Arial" charset="0"/>
                <a:ea typeface="ＭＳ Ｐゴシック" charset="0"/>
                <a:cs typeface="ＭＳ Ｐゴシック" charset="0"/>
              </a:rPr>
              <a:t>CERS Violation Library - Lets you view, search, and download the violation information available in the CERS Violation Library.</a:t>
            </a:r>
          </a:p>
          <a:p>
            <a:pPr>
              <a:spcBef>
                <a:spcPts val="400"/>
              </a:spcBef>
              <a:buFontTx/>
              <a:buChar char="•"/>
            </a:pPr>
            <a:r>
              <a:rPr lang="en-US">
                <a:solidFill>
                  <a:srgbClr val="37003E"/>
                </a:solidFill>
                <a:latin typeface="Arial" charset="0"/>
                <a:ea typeface="ＭＳ Ｐゴシック" charset="0"/>
                <a:cs typeface="ＭＳ Ｐゴシック" charset="0"/>
              </a:rPr>
              <a:t>Sample Small Business Template Inventories - Lets you upload draft Hazardous Material Inventory for multiple facilities. You can choose to overwrite or append your uploaded data to any existing draft inventories.</a:t>
            </a:r>
          </a:p>
          <a:p>
            <a:pPr>
              <a:spcBef>
                <a:spcPts val="400"/>
              </a:spcBef>
              <a:buFontTx/>
              <a:buChar char="•"/>
            </a:pPr>
            <a:r>
              <a:rPr lang="en-US">
                <a:latin typeface="Arial" charset="0"/>
                <a:ea typeface="ＭＳ Ｐゴシック" charset="0"/>
                <a:cs typeface="ＭＳ Ｐゴシック" charset="0"/>
              </a:rPr>
              <a:t>Business/Organization Listing - Lets you search a listing of all businesses in CERS, so you can request access to your business/organization.</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Download/Upload section will be developed further in 2012 and 2013 as needs are identified. </a:t>
            </a: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A1EE86-6DD7-044F-A7B2-02BCCA24FDF8}" type="slidenum">
              <a:rPr lang="en-US">
                <a:solidFill>
                  <a:srgbClr val="000000"/>
                </a:solidFill>
              </a:rPr>
              <a:pPr eaLnBrk="1" hangingPunct="1"/>
              <a:t>24</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This link is currently under construction; it will list the key reports that can be accessed in the business portal.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80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B2B34C-1858-534F-9A31-07FDEF09BB35}" type="slidenum">
              <a:rPr lang="en-US">
                <a:solidFill>
                  <a:srgbClr val="000000"/>
                </a:solidFill>
              </a:rPr>
              <a:pPr eaLnBrk="1" hangingPunct="1"/>
              <a:t>25</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Beginning of Module 3: Getting Access/Creating a CERS Account</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Let’s begin with the basics of how to get started with CERS. </a:t>
            </a:r>
            <a:r>
              <a:rPr lang="en-US" sz="1200" kern="1200" dirty="0">
                <a:solidFill>
                  <a:schemeClr val="tx1"/>
                </a:solidFill>
                <a:latin typeface="Arial" pitchFamily="-107" charset="0"/>
                <a:ea typeface="ＭＳ Ｐゴシック" pitchFamily="-107" charset="-128"/>
                <a:cs typeface="ＭＳ Ｐゴシック" pitchFamily="-107" charset="-128"/>
              </a:rPr>
              <a:t>Everyone that wants to use CERS first needs to create an account, similar to creating an online account to access your banking records. The account has the same security features most modern financial institutions use so you will be prompted to provide several pieces of information. </a:t>
            </a: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To get started, go to the CERS Central page and click the Business Portal sign-in link.</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Direct participants to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and point out that it contains the URL and the browser information.</a:t>
            </a: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299398B-9AD4-A640-8C95-99157A3C41CB}" type="slidenum">
              <a:rPr lang="en-US">
                <a:solidFill>
                  <a:srgbClr val="000000"/>
                </a:solidFill>
              </a:rPr>
              <a:pPr eaLnBrk="1" hangingPunct="1"/>
              <a:t>27</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When you first start in CERS, refer to the ‘New to CERS’ section and select the ‘Create New Account’ button.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After your initial visit to the website you would use the sign in process to login.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Note that the initial set up process includes automated emails that require you to use to activate your account.</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If you don’t get an email within a few minutes check your spam or junk folder as the email may be there. </a:t>
            </a:r>
          </a:p>
          <a:p>
            <a:pPr marL="0" marR="0" lvl="0" indent="0" algn="l" defTabSz="914400" rtl="0" eaLnBrk="0" fontAlgn="base" latinLnBrk="0" hangingPunct="0">
              <a:lnSpc>
                <a:spcPct val="100000"/>
              </a:lnSpc>
              <a:spcBef>
                <a:spcPts val="1200"/>
              </a:spcBef>
              <a:spcAft>
                <a:spcPts val="400"/>
              </a:spcAft>
              <a:buClrTx/>
              <a:buSzTx/>
              <a:buFontTx/>
              <a:buNone/>
              <a:tabLst/>
              <a:defRPr/>
            </a:pPr>
            <a:r>
              <a:rPr lang="en-US" sz="1200" kern="1200" dirty="0">
                <a:solidFill>
                  <a:schemeClr val="tx1"/>
                </a:solidFill>
                <a:latin typeface="Arial" pitchFamily="-107" charset="0"/>
                <a:ea typeface="ＭＳ Ｐゴシック" pitchFamily="-107" charset="-128"/>
                <a:cs typeface="ＭＳ Ｐゴシック" pitchFamily="-107" charset="-128"/>
              </a:rPr>
              <a:t>If you do not activate your account within a month of the initial request the process expires and you would need to start over.</a:t>
            </a:r>
          </a:p>
          <a:p>
            <a:pPr>
              <a:spcBef>
                <a:spcPts val="1200"/>
              </a:spcBef>
              <a:spcAft>
                <a:spcPts val="400"/>
              </a:spcAft>
            </a:pPr>
            <a:endParaRPr lang="en-US" b="1" dirty="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Optional-Play Sign-In</a:t>
            </a:r>
            <a:r>
              <a:rPr lang="en-US" b="1" baseline="0"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demo</a:t>
            </a:r>
          </a:p>
          <a:p>
            <a:pPr>
              <a:spcBef>
                <a:spcPts val="1200"/>
              </a:spcBef>
              <a:spcAft>
                <a:spcPts val="400"/>
              </a:spcAft>
            </a:pP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A video shows how to create a new CERS account. We will view it now and you can always access it on your own.</a:t>
            </a:r>
          </a:p>
          <a:p>
            <a:pPr>
              <a:spcBef>
                <a:spcPts val="1200"/>
              </a:spcBef>
              <a:spcAft>
                <a:spcPts val="400"/>
              </a:spcAft>
            </a:pPr>
            <a:endParaRPr lang="en-US" b="1"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Click the link to play the Sign-In Demo video.</a:t>
            </a:r>
          </a:p>
          <a:p>
            <a:pPr>
              <a:spcBef>
                <a:spcPct val="0"/>
              </a:spcBef>
              <a:spcAft>
                <a:spcPts val="400"/>
              </a:spcAft>
            </a:pPr>
            <a:r>
              <a:rPr lang="en-US" dirty="0">
                <a:latin typeface="Arial" charset="0"/>
                <a:ea typeface="ＭＳ Ｐゴシック" charset="0"/>
                <a:cs typeface="ＭＳ Ｐゴシック" charset="0"/>
              </a:rPr>
              <a:t>The demo</a:t>
            </a:r>
            <a:r>
              <a:rPr lang="en-US" baseline="0" dirty="0">
                <a:latin typeface="Arial" charset="0"/>
                <a:ea typeface="ＭＳ Ｐゴシック" charset="0"/>
                <a:cs typeface="ＭＳ Ｐゴシック" charset="0"/>
              </a:rPr>
              <a:t> will play full screen. When the demo ends, you will automatically advance to the next slide.</a:t>
            </a:r>
          </a:p>
          <a:p>
            <a:pPr>
              <a:spcBef>
                <a:spcPct val="0"/>
              </a:spcBef>
              <a:spcAft>
                <a:spcPts val="400"/>
              </a:spcAft>
            </a:pPr>
            <a:r>
              <a:rPr lang="en-US" baseline="0" dirty="0">
                <a:latin typeface="Arial" charset="0"/>
                <a:ea typeface="ＭＳ Ｐゴシック" charset="0"/>
                <a:cs typeface="ＭＳ Ｐゴシック" charset="0"/>
              </a:rPr>
              <a:t>The demo runs approximately 4 minutes.</a:t>
            </a:r>
          </a:p>
          <a:p>
            <a:pPr>
              <a:spcBef>
                <a:spcPct val="0"/>
              </a:spcBef>
              <a:spcAft>
                <a:spcPts val="400"/>
              </a:spcAft>
            </a:pPr>
            <a:endParaRPr lang="en-US" baseline="0" dirty="0">
              <a:latin typeface="Arial" charset="0"/>
              <a:ea typeface="ＭＳ Ｐゴシック" charset="0"/>
              <a:cs typeface="ＭＳ Ｐゴシック" charset="0"/>
            </a:endParaRPr>
          </a:p>
          <a:p>
            <a:pPr>
              <a:spcBef>
                <a:spcPct val="0"/>
              </a:spcBef>
              <a:spcAft>
                <a:spcPts val="400"/>
              </a:spcAft>
            </a:pPr>
            <a:r>
              <a:rPr lang="en-US" baseline="0" dirty="0">
                <a:latin typeface="Arial" charset="0"/>
                <a:ea typeface="ＭＳ Ｐゴシック" charset="0"/>
                <a:cs typeface="ＭＳ Ｐゴシック" charset="0"/>
              </a:rPr>
              <a:t>If you do not want to play the Sign-In Demo video, simply click forward to the next slide.</a:t>
            </a:r>
            <a:endParaRPr lang="en-US" dirty="0">
              <a:latin typeface="Arial" charset="0"/>
              <a:ea typeface="ＭＳ Ｐゴシック" charset="0"/>
              <a:cs typeface="ＭＳ Ｐゴシック" charset="0"/>
            </a:endParaRPr>
          </a:p>
        </p:txBody>
      </p:sp>
      <p:sp>
        <p:nvSpPr>
          <p:cNvPr id="299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33106DC-F8CA-CE48-8B94-1D211B2C8806}" type="slidenum">
              <a:rPr lang="en-US">
                <a:solidFill>
                  <a:srgbClr val="000000"/>
                </a:solidFill>
              </a:rPr>
              <a:pPr eaLnBrk="1" hangingPunct="1"/>
              <a:t>28</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Your CERS username uniquely identifies your account when you sign in to CERS.</a:t>
            </a:r>
          </a:p>
          <a:p>
            <a:pPr>
              <a:spcBef>
                <a:spcPct val="0"/>
              </a:spcBef>
              <a:spcAft>
                <a:spcPts val="400"/>
              </a:spcAft>
            </a:pPr>
            <a:r>
              <a:rPr lang="en-US">
                <a:latin typeface="Arial" charset="0"/>
                <a:ea typeface="ＭＳ Ｐゴシック" charset="0"/>
                <a:cs typeface="ＭＳ Ｐゴシック" charset="0"/>
              </a:rPr>
              <a:t>CERS 1 users are encouraged to transition to creating a CERS username vs. using their email to access CERS. This is important so you do not lose access to CERS if your email address changes. </a:t>
            </a:r>
          </a:p>
          <a:p>
            <a:endParaRPr lang="en-US">
              <a:latin typeface="Arial" charset="0"/>
              <a:ea typeface="ＭＳ Ｐゴシック" charset="0"/>
              <a:cs typeface="ＭＳ Ｐゴシック" charset="0"/>
            </a:endParaRP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6019B39-AC29-0041-A2E1-F692E559030F}" type="slidenum">
              <a:rPr lang="en-US">
                <a:solidFill>
                  <a:srgbClr val="000000"/>
                </a:solidFill>
              </a:rPr>
              <a:pPr eaLnBrk="1" hangingPunct="1"/>
              <a:t>29</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a:ln/>
        </p:spPr>
      </p:sp>
      <p:sp>
        <p:nvSpPr>
          <p:cNvPr id="382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dirty="0">
                <a:latin typeface="Arial" charset="0"/>
                <a:ea typeface="ＭＳ Ｐゴシック" charset="0"/>
                <a:cs typeface="ＭＳ Ｐゴシック" charset="0"/>
              </a:rPr>
              <a:t>End of Module 3: Getting Access/Creating a CERS Account</a:t>
            </a:r>
          </a:p>
          <a:p>
            <a:pPr>
              <a:spcBef>
                <a:spcPct val="0"/>
              </a:spcBef>
              <a:spcAft>
                <a:spcPts val="400"/>
              </a:spcAft>
            </a:pPr>
            <a:endParaRPr lang="en-US" b="1" dirty="0">
              <a:latin typeface="Arial" charset="0"/>
              <a:ea typeface="ＭＳ Ｐゴシック" charset="0"/>
              <a:cs typeface="ＭＳ Ｐゴシック" charset="0"/>
            </a:endParaRPr>
          </a:p>
          <a:p>
            <a:pPr>
              <a:spcBef>
                <a:spcPct val="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CERS was designed to be easy to use. However, it you want to experiment before starting your official facility reporting CERS has a feature that lets you do that.</a:t>
            </a:r>
          </a:p>
          <a:p>
            <a:pPr>
              <a:spcBef>
                <a:spcPct val="0"/>
              </a:spcBef>
              <a:spcAft>
                <a:spcPts val="400"/>
              </a:spcAft>
            </a:pPr>
            <a:r>
              <a:rPr lang="en-US" dirty="0">
                <a:latin typeface="Arial" charset="0"/>
                <a:ea typeface="ＭＳ Ｐゴシック" charset="0"/>
                <a:cs typeface="ＭＳ Ｐゴシック" charset="0"/>
              </a:rPr>
              <a:t>Use the Business Training site to learn how to use CERS by creating and managing test data before starting your official facility reporting.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Data entered into the CERS Training site is available for access by anyone and CANNOT be transferred to the CERS production site.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82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6E0EA0-B728-8E4C-952E-1D2D8782C7D2}" type="slidenum">
              <a:rPr lang="en-US">
                <a:solidFill>
                  <a:srgbClr val="000000"/>
                </a:solidFill>
              </a:rPr>
              <a:pPr eaLnBrk="1" hangingPunct="1"/>
              <a:t>30</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charset="0"/>
                <a:ea typeface="ＭＳ Ｐゴシック" charset="0"/>
                <a:cs typeface="ＭＳ Ｐゴシック" charset="0"/>
              </a:rPr>
              <a:t>Beginning of Module</a:t>
            </a:r>
            <a:r>
              <a:rPr lang="en-US" b="1" baseline="0" dirty="0">
                <a:latin typeface="Arial" charset="0"/>
                <a:ea typeface="ＭＳ Ｐゴシック" charset="0"/>
                <a:cs typeface="ＭＳ Ｐゴシック" charset="0"/>
              </a:rPr>
              <a:t> 4</a:t>
            </a:r>
            <a:r>
              <a:rPr lang="en-US" b="1" dirty="0">
                <a:latin typeface="Arial" charset="0"/>
                <a:ea typeface="ＭＳ Ｐゴシック" charset="0"/>
                <a:cs typeface="ＭＳ Ｐゴシック" charset="0"/>
              </a:rPr>
              <a:t>: Finding or Adding a Facility</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Most agencies (CUPAs) will pre-populate information, so your facility may already be in CERS.</a:t>
            </a:r>
          </a:p>
          <a:p>
            <a:r>
              <a:rPr lang="en-US" dirty="0">
                <a:latin typeface="Arial" charset="0"/>
                <a:ea typeface="ＭＳ Ｐゴシック" charset="0"/>
                <a:cs typeface="ＭＳ Ｐゴシック" charset="0"/>
              </a:rPr>
              <a:t>If your CUPA has pre-populated CERS with your facility information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the New Facility/Request Access to an Existing CERS Business when you first sign in.</a:t>
            </a:r>
          </a:p>
          <a:p>
            <a:r>
              <a:rPr lang="en-US" dirty="0">
                <a:latin typeface="Arial" charset="0"/>
                <a:ea typeface="ＭＳ Ｐゴシック" charset="0"/>
                <a:cs typeface="ＭＳ Ｐゴシック" charset="0"/>
              </a:rPr>
              <a:t>Click Search to bring up the Business</a:t>
            </a:r>
            <a:r>
              <a:rPr lang="en-US" baseline="0" dirty="0">
                <a:latin typeface="Arial" charset="0"/>
                <a:ea typeface="ＭＳ Ｐゴシック" charset="0"/>
                <a:cs typeface="ＭＳ Ｐゴシック" charset="0"/>
              </a:rPr>
              <a:t>/O</a:t>
            </a:r>
            <a:r>
              <a:rPr lang="en-US" dirty="0">
                <a:latin typeface="Arial" charset="0"/>
                <a:ea typeface="ＭＳ Ｐゴシック" charset="0"/>
                <a:cs typeface="ＭＳ Ｐゴシック" charset="0"/>
              </a:rPr>
              <a:t>rganization listing, then enter information into one or more of the Search fields and click Search again. </a:t>
            </a: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96DC70-FDCF-7C45-A9CC-21473962E535}" type="slidenum">
              <a:rPr lang="en-US">
                <a:solidFill>
                  <a:srgbClr val="000000"/>
                </a:solidFill>
              </a:rPr>
              <a:pPr eaLnBrk="1" hangingPunct="1"/>
              <a:t>32</a:t>
            </a:fld>
            <a:endParaRPr 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When you first sign in to CERS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this page that allows you to: </a:t>
            </a:r>
          </a:p>
          <a:p>
            <a:pPr>
              <a:spcBef>
                <a:spcPts val="400"/>
              </a:spcBef>
              <a:buFontTx/>
              <a:buChar char="•"/>
            </a:pPr>
            <a:r>
              <a:rPr lang="en-US" dirty="0">
                <a:latin typeface="Arial" charset="0"/>
                <a:ea typeface="ＭＳ Ｐゴシック" charset="0"/>
                <a:cs typeface="ＭＳ Ｐゴシック" charset="0"/>
              </a:rPr>
              <a:t>Add a new facility, if you and your business are new to CERS</a:t>
            </a:r>
          </a:p>
          <a:p>
            <a:pPr>
              <a:spcBef>
                <a:spcPts val="400"/>
              </a:spcBef>
              <a:buFontTx/>
              <a:buChar char="•"/>
            </a:pPr>
            <a:r>
              <a:rPr lang="en-US" dirty="0">
                <a:latin typeface="Arial" charset="0"/>
                <a:ea typeface="ＭＳ Ｐゴシック" charset="0"/>
                <a:cs typeface="ＭＳ Ｐゴシック" charset="0"/>
              </a:rPr>
              <a:t>Search for your facility/business/organization if your Business/Organization has previously used CERS</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Since many agencies will pre-populate CERS with your facility information, when you sign in you may get a message saying that the Business/Organization and/or facility already exists. Shortly, we</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take a look at what to do if that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your situation. </a:t>
            </a: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D8479F-972B-0B4E-A9D5-61394C46D194}" type="slidenum">
              <a:rPr lang="en-US">
                <a:solidFill>
                  <a:srgbClr val="000000"/>
                </a:solidFill>
              </a:rPr>
              <a:pPr eaLnBrk="1" hangingPunct="1"/>
              <a:t>33</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Beginning of Module 1: Introduction to CERS</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 </a:t>
            </a:r>
          </a:p>
          <a:p>
            <a:pPr>
              <a:spcBef>
                <a:spcPct val="0"/>
              </a:spcBef>
              <a:spcAft>
                <a:spcPts val="400"/>
              </a:spcAft>
            </a:pPr>
            <a:r>
              <a:rPr lang="en-US" dirty="0">
                <a:latin typeface="Arial" charset="0"/>
                <a:ea typeface="ＭＳ Ｐゴシック" charset="0"/>
                <a:cs typeface="ＭＳ Ｐゴシック" charset="0"/>
              </a:rPr>
              <a:t>CERS is a statewide, web-based system to support businesses and Unified Program Agencies with electronically reporting, collecting, and managing hazardous materials-related data as mandated by the California Health and Safety Code. </a:t>
            </a:r>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49DA69-BFC8-AD4F-BFFD-91F952F2C0B1}" type="slidenum">
              <a:rPr lang="en-US"/>
              <a:pPr eaLnBrk="1" hangingPunct="1"/>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CERS prompts you through adding your facility address and name, and then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see this screen.</a:t>
            </a:r>
          </a:p>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The CERS ID is an important number that can help you find a facility quickly and easily. Similarly, it helps regulators, and ensures that facilities and related records in local systems match facilities and related records in CERS.</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Click Continue to access the Business Activities screen that lets you identify the regulated activities occurring at the facility you added.</a:t>
            </a: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review the information you need to report using CERS. </a:t>
            </a:r>
          </a:p>
        </p:txBody>
      </p:sp>
      <p:sp>
        <p:nvSpPr>
          <p:cNvPr id="305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31E1C9-B07C-724C-9EE1-3F89D1BE3190}" type="slidenum">
              <a:rPr lang="en-US">
                <a:solidFill>
                  <a:srgbClr val="000000"/>
                </a:solidFill>
              </a:rPr>
              <a:pPr eaLnBrk="1" hangingPunct="1"/>
              <a:t>34</a:t>
            </a:fld>
            <a:endParaRPr 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Once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ve</a:t>
            </a:r>
            <a:r>
              <a:rPr lang="en-US" dirty="0">
                <a:latin typeface="Arial" charset="0"/>
                <a:ea typeface="ＭＳ Ｐゴシック" charset="0"/>
                <a:cs typeface="ＭＳ Ｐゴシック" charset="0"/>
              </a:rPr>
              <a:t> created a CERS account, when you sign in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be directed </a:t>
            </a:r>
          </a:p>
          <a:p>
            <a:pPr>
              <a:spcBef>
                <a:spcPct val="0"/>
              </a:spcBef>
              <a:spcAft>
                <a:spcPts val="400"/>
              </a:spcAft>
            </a:pPr>
            <a:r>
              <a:rPr lang="en-US" dirty="0">
                <a:latin typeface="Arial" charset="0"/>
                <a:ea typeface="ＭＳ Ｐゴシック" charset="0"/>
                <a:cs typeface="ＭＳ Ｐゴシック" charset="0"/>
              </a:rPr>
              <a:t>to your Business Home page. As its name implies, the Home page is a </a:t>
            </a:r>
          </a:p>
          <a:p>
            <a:pPr>
              <a:spcBef>
                <a:spcPct val="0"/>
              </a:spcBef>
              <a:spcAft>
                <a:spcPts val="400"/>
              </a:spcAft>
            </a:pPr>
            <a:r>
              <a:rPr lang="en-US" dirty="0">
                <a:latin typeface="Arial" charset="0"/>
                <a:ea typeface="ＭＳ Ｐゴシック" charset="0"/>
                <a:cs typeface="ＭＳ Ｐゴシック" charset="0"/>
              </a:rPr>
              <a:t>starting point.</a:t>
            </a:r>
          </a:p>
          <a:p>
            <a:pPr>
              <a:spcBef>
                <a:spcPct val="0"/>
              </a:spcBef>
              <a:spcAft>
                <a:spcPts val="400"/>
              </a:spcAft>
            </a:pPr>
            <a:r>
              <a:rPr lang="en-US" dirty="0">
                <a:latin typeface="Arial" charset="0"/>
                <a:ea typeface="ＭＳ Ｐゴシック" charset="0"/>
                <a:cs typeface="ＭＳ Ｐゴシック" charset="0"/>
              </a:rPr>
              <a:t>From this page, you submit information about your facilities in order to be in compliance.</a:t>
            </a:r>
          </a:p>
          <a:p>
            <a:pPr>
              <a:spcBef>
                <a:spcPct val="0"/>
              </a:spcBef>
              <a:spcAft>
                <a:spcPts val="400"/>
              </a:spcAft>
            </a:pPr>
            <a:r>
              <a:rPr lang="en-US" dirty="0">
                <a:latin typeface="Arial" charset="0"/>
                <a:ea typeface="ＭＳ Ｐゴシック" charset="0"/>
                <a:cs typeface="ＭＳ Ｐゴシック" charset="0"/>
              </a:rPr>
              <a:t>You can access four Common Tasks from the Home page.</a:t>
            </a:r>
          </a:p>
          <a:p>
            <a:pPr>
              <a:spcBef>
                <a:spcPts val="400"/>
              </a:spcBef>
              <a:buFontTx/>
              <a:buChar char="•"/>
            </a:pPr>
            <a:r>
              <a:rPr lang="en-US" dirty="0">
                <a:latin typeface="Arial" charset="0"/>
                <a:ea typeface="ＭＳ Ｐゴシック" charset="0"/>
                <a:cs typeface="ＭＳ Ｐゴシック" charset="0"/>
              </a:rPr>
              <a:t>Start Facility Submittal</a:t>
            </a:r>
          </a:p>
          <a:p>
            <a:pPr>
              <a:spcBef>
                <a:spcPts val="400"/>
              </a:spcBef>
              <a:buFontTx/>
              <a:buChar char="•"/>
            </a:pPr>
            <a:r>
              <a:rPr lang="en-US" dirty="0">
                <a:latin typeface="Arial" charset="0"/>
                <a:ea typeface="ＭＳ Ｐゴシック" charset="0"/>
                <a:cs typeface="ＭＳ Ｐゴシック" charset="0"/>
              </a:rPr>
              <a:t>Add Facility</a:t>
            </a:r>
          </a:p>
          <a:p>
            <a:pPr>
              <a:spcBef>
                <a:spcPts val="400"/>
              </a:spcBef>
              <a:buFontTx/>
              <a:buChar char="•"/>
            </a:pPr>
            <a:r>
              <a:rPr lang="en-US" dirty="0">
                <a:latin typeface="Arial" charset="0"/>
                <a:ea typeface="ＭＳ Ｐゴシック" charset="0"/>
                <a:cs typeface="ＭＳ Ｐゴシック" charset="0"/>
              </a:rPr>
              <a:t>Manage Users</a:t>
            </a:r>
          </a:p>
          <a:p>
            <a:pPr>
              <a:spcBef>
                <a:spcPts val="400"/>
              </a:spcBef>
              <a:buFontTx/>
              <a:buChar char="•"/>
            </a:pPr>
            <a:r>
              <a:rPr lang="en-US" dirty="0">
                <a:latin typeface="Arial" charset="0"/>
                <a:ea typeface="ＭＳ Ｐゴシック" charset="0"/>
                <a:cs typeface="ＭＳ Ｐゴシック" charset="0"/>
              </a:rPr>
              <a:t>Contact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a:t>
            </a:r>
          </a:p>
        </p:txBody>
      </p:sp>
      <p:sp>
        <p:nvSpPr>
          <p:cNvPr id="313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0F2AD8-9027-254D-A292-FE1D4253B2EE}" type="slidenum">
              <a:rPr lang="en-US">
                <a:solidFill>
                  <a:srgbClr val="000000"/>
                </a:solidFill>
              </a:rPr>
              <a:pPr eaLnBrk="1" hangingPunct="1"/>
              <a:t>35</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End of Module</a:t>
            </a:r>
            <a:r>
              <a:rPr lang="en-US" b="1" baseline="0" dirty="0">
                <a:latin typeface="Arial" charset="0"/>
                <a:ea typeface="ＭＳ Ｐゴシック" charset="0"/>
                <a:cs typeface="ＭＳ Ｐゴシック" charset="0"/>
              </a:rPr>
              <a:t> 4</a:t>
            </a:r>
            <a:r>
              <a:rPr lang="en-US" b="1" dirty="0">
                <a:latin typeface="Arial" charset="0"/>
                <a:ea typeface="ＭＳ Ｐゴシック" charset="0"/>
                <a:cs typeface="ＭＳ Ｐゴシック" charset="0"/>
              </a:rPr>
              <a:t>: Finding or Adding a Facility</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We</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ve</a:t>
            </a:r>
            <a:r>
              <a:rPr lang="en-US" dirty="0">
                <a:latin typeface="Arial" charset="0"/>
                <a:ea typeface="ＭＳ Ｐゴシック" charset="0"/>
                <a:cs typeface="ＭＳ Ｐゴシック" charset="0"/>
              </a:rPr>
              <a:t> covered the basics on getting started with CERS.</a:t>
            </a:r>
          </a:p>
          <a:p>
            <a:pPr>
              <a:spcBef>
                <a:spcPts val="1200"/>
              </a:spcBef>
              <a:spcAft>
                <a:spcPts val="400"/>
              </a:spcAft>
            </a:pPr>
            <a:r>
              <a:rPr lang="en-US" b="1" dirty="0">
                <a:latin typeface="Arial" charset="0"/>
                <a:ea typeface="ＭＳ Ｐゴシック" charset="0"/>
                <a:cs typeface="ＭＳ Ｐゴシック" charset="0"/>
              </a:rPr>
              <a:t>Direct/Remind</a:t>
            </a:r>
          </a:p>
          <a:p>
            <a:pPr>
              <a:spcBef>
                <a:spcPct val="0"/>
              </a:spcBef>
              <a:spcAft>
                <a:spcPts val="400"/>
              </a:spcAft>
            </a:pPr>
            <a:r>
              <a:rPr lang="en-US" dirty="0">
                <a:latin typeface="Arial" charset="0"/>
                <a:ea typeface="ＭＳ Ｐゴシック" charset="0"/>
                <a:cs typeface="ＭＳ Ｐゴシック" charset="0"/>
              </a:rPr>
              <a:t>Direct participants to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and </a:t>
            </a:r>
          </a:p>
          <a:p>
            <a:pPr>
              <a:spcBef>
                <a:spcPct val="0"/>
              </a:spcBef>
              <a:spcAft>
                <a:spcPts val="400"/>
              </a:spcAft>
            </a:pPr>
            <a:r>
              <a:rPr lang="en-US" dirty="0">
                <a:latin typeface="Arial" charset="0"/>
                <a:ea typeface="ＭＳ Ｐゴシック" charset="0"/>
                <a:cs typeface="ＭＳ Ｐゴシック" charset="0"/>
              </a:rPr>
              <a:t>point out:</a:t>
            </a:r>
          </a:p>
          <a:p>
            <a:pPr>
              <a:spcBef>
                <a:spcPts val="400"/>
              </a:spcBef>
              <a:buFontTx/>
              <a:buChar char="•"/>
            </a:pPr>
            <a:r>
              <a:rPr lang="en-US" dirty="0">
                <a:latin typeface="Arial" charset="0"/>
                <a:ea typeface="ＭＳ Ｐゴシック" charset="0"/>
                <a:cs typeface="ＭＳ Ｐゴシック" charset="0"/>
              </a:rPr>
              <a:t>Access the Business Portal via CERS Central—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cers.calepa.ca.gov</a:t>
            </a:r>
            <a:r>
              <a:rPr lang="en-US" dirty="0">
                <a:latin typeface="Arial" charset="0"/>
                <a:ea typeface="ＭＳ Ｐゴシック" charset="0"/>
                <a:cs typeface="ＭＳ Ｐゴシック" charset="0"/>
              </a:rPr>
              <a:t>/</a:t>
            </a:r>
          </a:p>
          <a:p>
            <a:pPr>
              <a:spcBef>
                <a:spcPts val="400"/>
              </a:spcBef>
              <a:buFontTx/>
              <a:buChar char="•"/>
            </a:pPr>
            <a:r>
              <a:rPr lang="en-US" dirty="0">
                <a:latin typeface="Arial" charset="0"/>
                <a:ea typeface="ＭＳ Ｐゴシック" charset="0"/>
                <a:cs typeface="ＭＳ Ｐゴシック" charset="0"/>
              </a:rPr>
              <a:t>A video shows you how to sign in to CERS </a:t>
            </a:r>
          </a:p>
          <a:p>
            <a:pPr>
              <a:spcBef>
                <a:spcPts val="400"/>
              </a:spcBef>
              <a:buFontTx/>
              <a:buChar char="•"/>
            </a:pPr>
            <a:r>
              <a:rPr lang="en-US" dirty="0">
                <a:latin typeface="Arial" charset="0"/>
                <a:ea typeface="ＭＳ Ｐゴシック" charset="0"/>
                <a:cs typeface="ＭＳ Ｐゴシック" charset="0"/>
              </a:rPr>
              <a:t>CERS 1 users are encouraged to create a user name</a:t>
            </a:r>
          </a:p>
          <a:p>
            <a:pPr>
              <a:spcBef>
                <a:spcPts val="400"/>
              </a:spcBef>
              <a:buFontTx/>
              <a:buChar char="•"/>
            </a:pPr>
            <a:r>
              <a:rPr lang="en-US" dirty="0">
                <a:latin typeface="Arial" charset="0"/>
                <a:ea typeface="ＭＳ Ｐゴシック" charset="0"/>
                <a:cs typeface="ＭＳ Ｐゴシック" charset="0"/>
              </a:rPr>
              <a:t>CERS does not support Internet Explorer 7</a:t>
            </a:r>
          </a:p>
          <a:p>
            <a:pPr>
              <a:spcBef>
                <a:spcPts val="400"/>
              </a:spcBef>
              <a:buFontTx/>
              <a:buChar char="•"/>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ts val="400"/>
              </a:spcBef>
              <a:buFontTx/>
              <a:buNone/>
            </a:pPr>
            <a:endParaRPr lang="en-US" dirty="0">
              <a:latin typeface="Arial" charset="0"/>
              <a:ea typeface="ＭＳ Ｐゴシック" charset="0"/>
              <a:cs typeface="ＭＳ Ｐゴシック" charset="0"/>
            </a:endParaRP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1CF969-9B05-FE4B-A9BF-0488F902A767}" type="slidenum">
              <a:rPr lang="en-US">
                <a:solidFill>
                  <a:srgbClr val="000000"/>
                </a:solidFill>
              </a:rPr>
              <a:pPr eaLnBrk="1" hangingPunct="1"/>
              <a:t>36</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Beginning of Module</a:t>
            </a:r>
            <a:r>
              <a:rPr lang="en-US" b="1" baseline="0" dirty="0">
                <a:latin typeface="Arial" charset="0"/>
                <a:ea typeface="ＭＳ Ｐゴシック" charset="0"/>
                <a:cs typeface="ＭＳ Ｐゴシック" charset="0"/>
              </a:rPr>
              <a:t> 4: Managing Users</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One important task you should complete quickly is to manage your businesses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users. These are the other people in your business who need to view or manage data in CERS.</a:t>
            </a:r>
          </a:p>
          <a:p>
            <a:pPr>
              <a:spcBef>
                <a:spcPts val="1200"/>
              </a:spcBef>
              <a:spcAft>
                <a:spcPts val="400"/>
              </a:spcAft>
            </a:pPr>
            <a:r>
              <a:rPr lang="en-US" b="1" dirty="0">
                <a:latin typeface="Arial" charset="0"/>
                <a:ea typeface="ＭＳ Ｐゴシック" charset="0"/>
                <a:cs typeface="ＭＳ Ｐゴシック" charset="0"/>
              </a:rPr>
              <a:t>Point out </a:t>
            </a:r>
          </a:p>
          <a:p>
            <a:pPr>
              <a:spcBef>
                <a:spcPct val="0"/>
              </a:spcBef>
              <a:spcAft>
                <a:spcPts val="400"/>
              </a:spcAft>
            </a:pPr>
            <a:r>
              <a:rPr lang="en-US" dirty="0">
                <a:latin typeface="Arial" charset="0"/>
                <a:ea typeface="ＭＳ Ｐゴシック" charset="0"/>
                <a:cs typeface="ＭＳ Ｐゴシック" charset="0"/>
              </a:rPr>
              <a:t>There are two methods for accessing this task from the Home page. Whichever route you take, you</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en-US" dirty="0">
                <a:latin typeface="Arial" charset="0"/>
                <a:ea typeface="ＭＳ Ｐゴシック" charset="0"/>
                <a:cs typeface="ＭＳ Ｐゴシック" charset="0"/>
              </a:rPr>
              <a:t> access the page that allows you to assign permissions. </a:t>
            </a:r>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0805BA-A949-004E-9801-2BCFFE5366D3}" type="slidenum">
              <a:rPr lang="en-US">
                <a:solidFill>
                  <a:srgbClr val="000000"/>
                </a:solidFill>
              </a:rPr>
              <a:pPr eaLnBrk="1" hangingPunct="1"/>
              <a:t>38</a:t>
            </a:fld>
            <a:endParaRPr 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Review the permission levels and recommendations for assigning them:</a:t>
            </a:r>
          </a:p>
          <a:p>
            <a:pPr>
              <a:spcBef>
                <a:spcPts val="400"/>
              </a:spcBef>
              <a:buFontTx/>
              <a:buChar char="•"/>
            </a:pPr>
            <a:r>
              <a:rPr lang="en-US">
                <a:latin typeface="Arial" charset="0"/>
                <a:ea typeface="ＭＳ Ｐゴシック" charset="0"/>
                <a:cs typeface="ＭＳ Ｐゴシック" charset="0"/>
              </a:rPr>
              <a:t>Lead Users- Can add, remove, and otherwise manage the CERS Business</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 users and facilities.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Best Practice—assign at least two Leader Users; the business owner and someone else</a:t>
            </a:r>
          </a:p>
          <a:p>
            <a:pPr>
              <a:spcBef>
                <a:spcPts val="400"/>
              </a:spcBef>
              <a:buFontTx/>
              <a:buChar char="•"/>
            </a:pPr>
            <a:r>
              <a:rPr lang="en-US">
                <a:latin typeface="Arial" charset="0"/>
                <a:ea typeface="ＭＳ Ｐゴシック" charset="0"/>
                <a:cs typeface="ＭＳ Ｐゴシック" charset="0"/>
              </a:rPr>
              <a:t>Viewers- May only view facility reports (read only).</a:t>
            </a:r>
          </a:p>
          <a:p>
            <a:pPr>
              <a:spcBef>
                <a:spcPts val="400"/>
              </a:spcBef>
              <a:buFontTx/>
              <a:buChar char="•"/>
            </a:pPr>
            <a:r>
              <a:rPr lang="en-US">
                <a:latin typeface="Arial" charset="0"/>
                <a:ea typeface="ＭＳ Ｐゴシック" charset="0"/>
                <a:cs typeface="ＭＳ Ｐゴシック" charset="0"/>
              </a:rPr>
              <a:t>Editors - May add/edit facility reports, but cannot submit reports to regulators.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This permission might be given to a consultant.</a:t>
            </a:r>
          </a:p>
          <a:p>
            <a:pPr>
              <a:spcBef>
                <a:spcPts val="400"/>
              </a:spcBef>
              <a:buFontTx/>
              <a:buChar char="•"/>
            </a:pPr>
            <a:r>
              <a:rPr lang="en-US">
                <a:latin typeface="Arial" charset="0"/>
                <a:ea typeface="ＭＳ Ｐゴシック" charset="0"/>
                <a:cs typeface="ＭＳ Ｐゴシック" charset="0"/>
              </a:rPr>
              <a:t>Approvers - May view, edit, and submit facility reports to regulators.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Since this permission level carries legal ramifications, a business owner may want to maintain this permission level. </a:t>
            </a:r>
          </a:p>
        </p:txBody>
      </p:sp>
      <p:sp>
        <p:nvSpPr>
          <p:cNvPr id="321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2021B88-FBF3-3C48-A942-AACAA862E696}" type="slidenum">
              <a:rPr lang="en-US">
                <a:solidFill>
                  <a:srgbClr val="000000"/>
                </a:solidFill>
              </a:rPr>
              <a:pPr eaLnBrk="1" hangingPunct="1"/>
              <a:t>39</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Notice that this business has two Lead User permissions assigned. A suggested Best Practice is to assign at least two Lead Users.</a:t>
            </a:r>
          </a:p>
          <a:p>
            <a:pPr>
              <a:spcBef>
                <a:spcPct val="0"/>
              </a:spcBef>
              <a:spcAft>
                <a:spcPts val="400"/>
              </a:spcAft>
            </a:pPr>
            <a:r>
              <a:rPr lang="en-US">
                <a:latin typeface="Arial" charset="0"/>
                <a:ea typeface="ＭＳ Ｐゴシック" charset="0"/>
                <a:cs typeface="ＭＳ Ｐゴシック" charset="0"/>
              </a:rPr>
              <a:t>Why? If you limit to one and that person becomes unavailable for any reason the business would need to contact the local CUPA for access permission—if their facility(ies) are within that CUPAs jurisdiction or the business would need to submit a written access request to Cal/EPA if they have facilities in more than one CUPA jurisdiction.</a:t>
            </a:r>
          </a:p>
          <a:p>
            <a:pPr>
              <a:spcBef>
                <a:spcPct val="0"/>
              </a:spcBef>
              <a:spcAft>
                <a:spcPts val="400"/>
              </a:spcAft>
            </a:pPr>
            <a:r>
              <a:rPr lang="en-US">
                <a:latin typeface="Arial" charset="0"/>
                <a:ea typeface="ＭＳ Ｐゴシック" charset="0"/>
                <a:cs typeface="ＭＳ Ｐゴシック" charset="0"/>
              </a:rPr>
              <a:t>A Lead User can add, remove, and otherwise manage the CERS Organization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users and facilities.</a:t>
            </a:r>
          </a:p>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take a look at how to add another Lead User. </a:t>
            </a:r>
          </a:p>
          <a:p>
            <a:pPr>
              <a:spcBef>
                <a:spcPct val="0"/>
              </a:spcBef>
              <a:spcAft>
                <a:spcPts val="400"/>
              </a:spcAft>
            </a:pPr>
            <a:r>
              <a:rPr lang="en-US">
                <a:latin typeface="Arial" charset="0"/>
                <a:ea typeface="ＭＳ Ｐゴシック" charset="0"/>
                <a:cs typeface="ＭＳ Ｐゴシック" charset="0"/>
              </a:rPr>
              <a:t>Set up an account for the person by clicking the Add User button. </a:t>
            </a:r>
          </a:p>
        </p:txBody>
      </p:sp>
      <p:sp>
        <p:nvSpPr>
          <p:cNvPr id="316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DD2A7F6-49AF-8644-BFE8-9C38F51D416D}" type="slidenum">
              <a:rPr lang="en-US">
                <a:solidFill>
                  <a:srgbClr val="000000"/>
                </a:solidFill>
              </a:rPr>
              <a:pPr eaLnBrk="1" hangingPunct="1"/>
              <a:t>40</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Input the person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email address and click Continue. You</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ll be prompted to input the person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identification information. Input the information and click Continue. </a:t>
            </a:r>
          </a:p>
        </p:txBody>
      </p:sp>
      <p:sp>
        <p:nvSpPr>
          <p:cNvPr id="317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D69FB2-73F5-7C4E-B3CF-A78DC1D2C532}" type="slidenum">
              <a:rPr lang="en-US">
                <a:solidFill>
                  <a:srgbClr val="000000"/>
                </a:solidFill>
              </a:rPr>
              <a:pPr eaLnBrk="1" hangingPunct="1"/>
              <a:t>41</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This person does not have an account, so you must initiate an invitation. </a:t>
            </a:r>
          </a:p>
        </p:txBody>
      </p:sp>
      <p:sp>
        <p:nvSpPr>
          <p:cNvPr id="318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246174-3793-2543-9287-565D3357F747}" type="slidenum">
              <a:rPr lang="en-US">
                <a:solidFill>
                  <a:srgbClr val="000000"/>
                </a:solidFill>
              </a:rPr>
              <a:pPr eaLnBrk="1" hangingPunct="1"/>
              <a:t>42</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Check the permission(s) you want to assign to this person and click Save &amp; Send Invitation. The person receives an email invitation. </a:t>
            </a:r>
          </a:p>
        </p:txBody>
      </p:sp>
      <p:sp>
        <p:nvSpPr>
          <p:cNvPr id="319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7BD3F0-73B0-774B-9323-CE196CF44A75}" type="slidenum">
              <a:rPr lang="en-US">
                <a:solidFill>
                  <a:srgbClr val="000000"/>
                </a:solidFill>
              </a:rPr>
              <a:pPr eaLnBrk="1" hangingPunct="1"/>
              <a:t>43</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The Account Status shows that the invitation was sent to Jake Smith to have the permission level of Editor.</a:t>
            </a:r>
          </a:p>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The person must respond to the invitation within 30 days. If they don</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t respond, you can resend the invitation.</a:t>
            </a:r>
          </a:p>
          <a:p>
            <a:pPr>
              <a:spcBef>
                <a:spcPct val="0"/>
              </a:spcBef>
              <a:spcAft>
                <a:spcPts val="400"/>
              </a:spcAft>
            </a:pPr>
            <a:r>
              <a:rPr lang="en-US">
                <a:latin typeface="Arial" charset="0"/>
                <a:ea typeface="ＭＳ Ｐゴシック" charset="0"/>
                <a:cs typeface="ＭＳ Ｐゴシック" charset="0"/>
              </a:rPr>
              <a:t>This business now has the recommended two Lead Users. 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review the other permission levels. </a:t>
            </a:r>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6A691F-0E80-814C-86D2-474FCFD6ACCF}" type="slidenum">
              <a:rPr lang="en-US">
                <a:solidFill>
                  <a:srgbClr val="000000"/>
                </a:solidFill>
              </a:rPr>
              <a:pPr eaLnBrk="1" hangingPunct="1"/>
              <a:t>44</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r>
              <a:rPr lang="en-US" sz="1200" kern="1200" dirty="0">
                <a:solidFill>
                  <a:schemeClr val="tx1"/>
                </a:solidFill>
                <a:latin typeface="Arial" pitchFamily="-107" charset="0"/>
                <a:ea typeface="ＭＳ Ｐゴシック" pitchFamily="-107" charset="-128"/>
                <a:cs typeface="ＭＳ Ｐゴシック" pitchFamily="-107" charset="-128"/>
              </a:rPr>
              <a:t>Electronic reporting has been a goal of Cal/EPA for over 20 years.</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Background</a:t>
            </a:r>
            <a:r>
              <a:rPr lang="en-US" b="1" baseline="0" dirty="0">
                <a:latin typeface="Arial" charset="0"/>
                <a:ea typeface="ＭＳ Ｐゴシック" charset="0"/>
                <a:cs typeface="ＭＳ Ｐゴシック" charset="0"/>
              </a:rPr>
              <a:t> Information for Trainer</a:t>
            </a:r>
            <a:endParaRPr lang="en-US" b="1" dirty="0">
              <a:latin typeface="Arial" charset="0"/>
              <a:ea typeface="ＭＳ Ｐゴシック" charset="0"/>
              <a:cs typeface="ＭＳ Ｐゴシック" charset="0"/>
            </a:endParaRPr>
          </a:p>
          <a:p>
            <a:pPr>
              <a:spcBef>
                <a:spcPts val="400"/>
              </a:spcBef>
              <a:buFontTx/>
              <a:buChar char="•"/>
            </a:pPr>
            <a:r>
              <a:rPr lang="en-US" dirty="0">
                <a:latin typeface="Arial" charset="0"/>
                <a:ea typeface="ＭＳ Ｐゴシック" charset="0"/>
                <a:cs typeface="ＭＳ Ｐゴシック" charset="0"/>
              </a:rPr>
              <a:t>Creation of Unified Program in 1994 to consolidate 6 environmental programs at the local level</a:t>
            </a:r>
          </a:p>
          <a:p>
            <a:pPr>
              <a:spcBef>
                <a:spcPts val="400"/>
              </a:spcBef>
              <a:buFontTx/>
              <a:buChar char="•"/>
            </a:pPr>
            <a:r>
              <a:rPr lang="en-US" dirty="0">
                <a:latin typeface="Arial" charset="0"/>
                <a:ea typeface="ＭＳ Ｐゴシック" charset="0"/>
                <a:cs typeface="ＭＳ Ｐゴシック" charset="0"/>
              </a:rPr>
              <a:t>Legislative effort to promote electronic reporting began more than 16 years ago with a small pilot project (with no funding)</a:t>
            </a:r>
          </a:p>
          <a:p>
            <a:pPr>
              <a:spcBef>
                <a:spcPts val="400"/>
              </a:spcBef>
              <a:buFontTx/>
              <a:buChar char="•"/>
            </a:pPr>
            <a:r>
              <a:rPr lang="en-US" dirty="0">
                <a:latin typeface="Arial" charset="0"/>
                <a:ea typeface="ＭＳ Ｐゴシック" charset="0"/>
                <a:cs typeface="ＭＳ Ｐゴシック" charset="0"/>
              </a:rPr>
              <a:t>Jointly created reporting standards (Data Dictionary) in 1998</a:t>
            </a:r>
          </a:p>
          <a:p>
            <a:pPr>
              <a:spcBef>
                <a:spcPts val="400"/>
              </a:spcBef>
              <a:buFontTx/>
              <a:buChar char="•"/>
            </a:pPr>
            <a:r>
              <a:rPr lang="en-US" dirty="0">
                <a:latin typeface="Arial" charset="0"/>
                <a:ea typeface="ＭＳ Ｐゴシック" charset="0"/>
                <a:cs typeface="ＭＳ Ｐゴシック" charset="0"/>
              </a:rPr>
              <a:t>Cal/EPA, local agency and industry collaboration beginning in the late 1990</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to develop capability to streamline business reporting requirements and improve emergency responder access to hazardous materials related information</a:t>
            </a:r>
          </a:p>
          <a:p>
            <a:pPr>
              <a:spcBef>
                <a:spcPts val="400"/>
              </a:spcBef>
              <a:buFontTx/>
              <a:buChar char="•"/>
            </a:pPr>
            <a:r>
              <a:rPr lang="en-US" dirty="0">
                <a:latin typeface="Arial" charset="0"/>
                <a:ea typeface="ＭＳ Ｐゴシック" charset="0"/>
                <a:cs typeface="ＭＳ Ｐゴシック" charset="0"/>
              </a:rPr>
              <a:t>Business, legislative, and local, state and federal government cooperation began in 2008 to foster required electronic reporting and the funding to pay for it.</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85CD622-9C0F-384E-B03A-0AACA6D83930}" type="slidenum">
              <a:rPr lang="en-US"/>
              <a:pPr eaLnBrk="1" hangingPunct="1"/>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You have learned how to complete three of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common tasks—Add a Facility, Manager Users and Contact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26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DB1AEA-14E9-3F46-AE6B-2D73399DABB6}" type="slidenum">
              <a:rPr lang="en-US">
                <a:solidFill>
                  <a:srgbClr val="000000"/>
                </a:solidFill>
              </a:rPr>
              <a:pPr eaLnBrk="1" hangingPunct="1"/>
              <a:t>45</a:t>
            </a:fld>
            <a:endParaRPr 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Beginning of Module</a:t>
            </a:r>
            <a:r>
              <a:rPr lang="en-US" b="1" baseline="0" dirty="0">
                <a:latin typeface="Arial" charset="0"/>
                <a:ea typeface="ＭＳ Ｐゴシック" charset="0"/>
                <a:cs typeface="ＭＳ Ｐゴシック" charset="0"/>
              </a:rPr>
              <a:t> 6: Making a Submittal</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 </a:t>
            </a: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explore how to complete the fourth common task in CERS—facility submittals. </a:t>
            </a:r>
          </a:p>
          <a:p>
            <a:pPr>
              <a:spcBef>
                <a:spcPct val="0"/>
              </a:spcBef>
              <a:spcAft>
                <a:spcPts val="400"/>
              </a:spcAft>
            </a:pPr>
            <a:r>
              <a:rPr lang="en-US" dirty="0">
                <a:latin typeface="Arial" charset="0"/>
                <a:ea typeface="ＭＳ Ｐゴシック" charset="0"/>
                <a:cs typeface="ＭＳ Ｐゴシック" charset="0"/>
              </a:rPr>
              <a:t>This is the formal process of reporting and meets legal reporting requirements. </a:t>
            </a:r>
          </a:p>
        </p:txBody>
      </p:sp>
      <p:sp>
        <p:nvSpPr>
          <p:cNvPr id="330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682080-88E9-7B4C-8300-021ED1FB47C9}" type="slidenum">
              <a:rPr lang="en-US">
                <a:solidFill>
                  <a:srgbClr val="000000"/>
                </a:solidFill>
              </a:rPr>
              <a:pPr eaLnBrk="1" hangingPunct="1"/>
              <a:t>47</a:t>
            </a:fld>
            <a:endParaRPr 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In CERS, the process of reporting information related to the six existing Unified Program elements is broken down into smaller components called submittal elements. </a:t>
            </a:r>
          </a:p>
        </p:txBody>
      </p:sp>
      <p:sp>
        <p:nvSpPr>
          <p:cNvPr id="331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D6A4AB-1B3F-7D47-9D7F-8458407387C1}" type="slidenum">
              <a:rPr lang="en-US">
                <a:solidFill>
                  <a:srgbClr val="000000"/>
                </a:solidFill>
              </a:rPr>
              <a:pPr eaLnBrk="1" hangingPunct="1"/>
              <a:t>48</a:t>
            </a:fld>
            <a:endParaRPr 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ts val="120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CERS allows you to submit required information as a complete package or in sections, called Submittal Elements.</a:t>
            </a:r>
            <a:endParaRPr lang="en-US" dirty="0">
              <a:latin typeface="Arial" charset="0"/>
              <a:ea typeface="ＭＳ Ｐゴシック" charset="0"/>
              <a:cs typeface="ＭＳ Ｐゴシック" charset="0"/>
            </a:endParaRPr>
          </a:p>
          <a:p>
            <a:pPr>
              <a:spcBef>
                <a:spcPts val="1200"/>
              </a:spcBef>
              <a:spcAft>
                <a:spcPts val="400"/>
              </a:spcAft>
            </a:pPr>
            <a:r>
              <a:rPr lang="en-US" dirty="0">
                <a:latin typeface="Arial" charset="0"/>
                <a:ea typeface="ＭＳ Ｐゴシック" charset="0"/>
                <a:cs typeface="ＭＳ Ｐゴシック" charset="0"/>
              </a:rPr>
              <a:t>The Business Activities/Facility</a:t>
            </a:r>
            <a:r>
              <a:rPr lang="en-US" baseline="0" dirty="0">
                <a:latin typeface="Arial" charset="0"/>
                <a:ea typeface="ＭＳ Ｐゴシック" charset="0"/>
                <a:cs typeface="ＭＳ Ｐゴシック" charset="0"/>
              </a:rPr>
              <a:t> Information submittal element </a:t>
            </a:r>
            <a:r>
              <a:rPr lang="en-US" dirty="0">
                <a:latin typeface="Arial" charset="0"/>
                <a:ea typeface="ＭＳ Ｐゴシック" charset="0"/>
                <a:cs typeface="ＭＳ Ｐゴシック" charset="0"/>
              </a:rPr>
              <a:t>is the first section that every business needs to complete for their facility(ies).</a:t>
            </a:r>
          </a:p>
          <a:p>
            <a:pPr>
              <a:spcBef>
                <a:spcPct val="0"/>
              </a:spcBef>
              <a:spcAft>
                <a:spcPts val="400"/>
              </a:spcAft>
            </a:pPr>
            <a:r>
              <a:rPr lang="en-US" dirty="0">
                <a:latin typeface="Arial" charset="0"/>
                <a:ea typeface="ＭＳ Ｐゴシック" charset="0"/>
                <a:cs typeface="ＭＳ Ｐゴシック" charset="0"/>
              </a:rPr>
              <a:t>The information you provide via this submittal element determines which other CERS submittal elements are applicable to the facility and what information you need to report. Note that submittal dates vary. Contact your local CUPA or PA if you are unsure of a required submittal date. </a:t>
            </a:r>
          </a:p>
          <a:p>
            <a:pPr>
              <a:spcBef>
                <a:spcPct val="0"/>
              </a:spcBef>
              <a:spcAft>
                <a:spcPts val="400"/>
              </a:spcAft>
            </a:pPr>
            <a:r>
              <a:rPr lang="en-US" dirty="0">
                <a:latin typeface="Arial" charset="0"/>
                <a:ea typeface="ＭＳ Ｐゴシック" charset="0"/>
                <a:cs typeface="ＭＳ Ｐゴシック" charset="0"/>
              </a:rPr>
              <a:t>Based on your answers, CERS will prompt you to complete one or more of these submittal elements. </a:t>
            </a:r>
          </a:p>
          <a:p>
            <a:pPr>
              <a:spcBef>
                <a:spcPct val="0"/>
              </a:spcBef>
              <a:spcAft>
                <a:spcPts val="400"/>
              </a:spcAft>
            </a:pPr>
            <a:r>
              <a:rPr lang="en-US" b="1" dirty="0">
                <a:latin typeface="Arial" charset="0"/>
                <a:ea typeface="ＭＳ Ｐゴシック" charset="0"/>
                <a:cs typeface="ＭＳ Ｐゴシック" charset="0"/>
              </a:rPr>
              <a:t>Emphasize</a:t>
            </a: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The Business Activities/Facility Information submittal is required with ANY other submittal. </a:t>
            </a:r>
            <a:r>
              <a:rPr lang="en-US" sz="1200" kern="1200" dirty="0">
                <a:solidFill>
                  <a:schemeClr val="tx1"/>
                </a:solidFill>
                <a:latin typeface="Arial" pitchFamily="-107" charset="0"/>
                <a:ea typeface="ＭＳ Ｐゴシック" pitchFamily="-107" charset="-128"/>
                <a:cs typeface="ＭＳ Ｐゴシック" pitchFamily="-107" charset="-128"/>
              </a:rPr>
              <a:t>The Business Activities/Facility Information is normally not submitted by itself, unless you are only updating that element and no other.</a:t>
            </a:r>
            <a:r>
              <a:rPr lang="en-US" dirty="0"/>
              <a:t> </a:t>
            </a:r>
            <a:endParaRPr lang="en-US" dirty="0">
              <a:latin typeface="Arial" charset="0"/>
              <a:ea typeface="ＭＳ Ｐゴシック" charset="0"/>
              <a:cs typeface="ＭＳ Ｐゴシック" charset="0"/>
            </a:endParaRPr>
          </a:p>
        </p:txBody>
      </p:sp>
      <p:sp>
        <p:nvSpPr>
          <p:cNvPr id="332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0C609A-E56E-A74E-A262-378388D1A2AF}" type="slidenum">
              <a:rPr lang="en-US">
                <a:solidFill>
                  <a:srgbClr val="000000"/>
                </a:solidFill>
              </a:rPr>
              <a:pPr eaLnBrk="1" hangingPunct="1"/>
              <a:t>49</a:t>
            </a:fld>
            <a:endParaRPr 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To begin a facility submittal, click the Start Facility Submittal link on the Common Tasks bar. </a:t>
            </a:r>
          </a:p>
        </p:txBody>
      </p:sp>
      <p:sp>
        <p:nvSpPr>
          <p:cNvPr id="333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BC7E96-004F-5042-9DA6-13B49F966697}" type="slidenum">
              <a:rPr lang="en-US">
                <a:solidFill>
                  <a:srgbClr val="000000"/>
                </a:solidFill>
              </a:rPr>
              <a:pPr eaLnBrk="1" hangingPunct="1"/>
              <a:t>50</a:t>
            </a:fld>
            <a:endParaRPr 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This page lists the facilities associated with your business—whether it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1 or 100+. </a:t>
            </a:r>
          </a:p>
          <a:p>
            <a:pPr>
              <a:spcBef>
                <a:spcPct val="0"/>
              </a:spcBef>
              <a:spcAft>
                <a:spcPts val="400"/>
              </a:spcAft>
            </a:pPr>
            <a:r>
              <a:rPr lang="en-US">
                <a:latin typeface="Arial" charset="0"/>
                <a:ea typeface="ＭＳ Ｐゴシック" charset="0"/>
                <a:cs typeface="ＭＳ Ｐゴシック" charset="0"/>
              </a:rPr>
              <a:t>If you have multiple facilities you can search for a specific facility.</a:t>
            </a:r>
          </a:p>
          <a:p>
            <a:pPr>
              <a:spcBef>
                <a:spcPct val="0"/>
              </a:spcBef>
              <a:spcAft>
                <a:spcPts val="400"/>
              </a:spcAft>
            </a:pPr>
            <a:r>
              <a:rPr lang="en-US">
                <a:latin typeface="Arial" charset="0"/>
                <a:ea typeface="ＭＳ Ｐゴシック" charset="0"/>
                <a:cs typeface="ＭＳ Ｐゴシック" charset="0"/>
              </a:rPr>
              <a:t>To begin a facility submittal, click the Start Submittal button. </a:t>
            </a:r>
          </a:p>
        </p:txBody>
      </p:sp>
      <p:sp>
        <p:nvSpPr>
          <p:cNvPr id="334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DEC2724-AA8A-834E-934A-4578D9C99A9B}" type="slidenum">
              <a:rPr lang="en-US">
                <a:solidFill>
                  <a:srgbClr val="000000"/>
                </a:solidFill>
              </a:rPr>
              <a:pPr eaLnBrk="1" hangingPunct="1"/>
              <a:t>51</a:t>
            </a:fld>
            <a:endParaRPr 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From this page you prepare draft submittals to transmit to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Make sure to review any status and guidance messages for your submittals by selecting the guidance icons.</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Business Activities screen is ready to submit. </a:t>
            </a:r>
          </a:p>
          <a:p>
            <a:pPr>
              <a:spcBef>
                <a:spcPct val="0"/>
              </a:spcBef>
              <a:spcAft>
                <a:spcPts val="400"/>
              </a:spcAft>
            </a:pPr>
            <a:r>
              <a:rPr lang="en-US" dirty="0">
                <a:latin typeface="Arial" charset="0"/>
                <a:ea typeface="ＭＳ Ｐゴシック" charset="0"/>
                <a:cs typeface="ＭＳ Ｐゴシック" charset="0"/>
              </a:rPr>
              <a:t>The Business Owner/Operator is incomplete. The stop sign shaped red icon alerts you that you need to review the submittal.  </a:t>
            </a:r>
          </a:p>
          <a:p>
            <a:pPr>
              <a:spcBef>
                <a:spcPct val="0"/>
              </a:spcBef>
              <a:spcAft>
                <a:spcPts val="400"/>
              </a:spcAft>
            </a:pPr>
            <a:r>
              <a:rPr lang="en-US" dirty="0">
                <a:latin typeface="Arial" charset="0"/>
                <a:ea typeface="ＭＳ Ｐゴシック" charset="0"/>
                <a:cs typeface="ＭＳ Ｐゴシック" charset="0"/>
              </a:rPr>
              <a:t>Click on the Review Needed link for guidance. </a:t>
            </a:r>
          </a:p>
        </p:txBody>
      </p:sp>
      <p:sp>
        <p:nvSpPr>
          <p:cNvPr id="335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2912BD9-6A3A-C14E-9C92-1E56C4484DB6}" type="slidenum">
              <a:rPr lang="en-US">
                <a:solidFill>
                  <a:srgbClr val="000000"/>
                </a:solidFill>
              </a:rPr>
              <a:pPr eaLnBrk="1" hangingPunct="1"/>
              <a:t>52</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A field at the top of the page, shows that you are missing required information—the title of the Primary Emergency Contact.</a:t>
            </a:r>
          </a:p>
          <a:p>
            <a:pPr>
              <a:spcBef>
                <a:spcPct val="0"/>
              </a:spcBef>
              <a:spcAft>
                <a:spcPts val="400"/>
              </a:spcAft>
            </a:pPr>
            <a:r>
              <a:rPr lang="en-US" dirty="0">
                <a:latin typeface="Arial" charset="0"/>
                <a:ea typeface="ＭＳ Ｐゴシック" charset="0"/>
                <a:cs typeface="ＭＳ Ｐゴシック" charset="0"/>
              </a:rPr>
              <a:t>Additionally, that portion of the screen is highlighted in red. </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Provide the necessary information and click Save. </a:t>
            </a: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E3FDEE-1151-1E41-B5A0-F919929D3261}" type="slidenum">
              <a:rPr lang="en-US">
                <a:solidFill>
                  <a:srgbClr val="000000"/>
                </a:solidFill>
              </a:rPr>
              <a:pPr eaLnBrk="1" hangingPunct="1"/>
              <a:t>53</a:t>
            </a:fld>
            <a:endParaRPr 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You can select this link to copy name, address and phone numbers to other fields. </a:t>
            </a:r>
          </a:p>
          <a:p>
            <a:pPr>
              <a:spcBef>
                <a:spcPct val="0"/>
              </a:spcBef>
              <a:spcAft>
                <a:spcPts val="400"/>
              </a:spcAft>
            </a:pPr>
            <a:r>
              <a:rPr lang="en-US">
                <a:latin typeface="Arial" charset="0"/>
                <a:ea typeface="ＭＳ Ｐゴシック" charset="0"/>
                <a:cs typeface="ＭＳ Ｐゴシック" charset="0"/>
              </a:rPr>
              <a:t>For example, if you are the owner, environmental contact and emergency contact, you can copy your information rather than type it in repeatedly. </a:t>
            </a: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EF8AF2-E0BB-7642-8785-67DD61C8CFA8}" type="slidenum">
              <a:rPr lang="en-US">
                <a:solidFill>
                  <a:srgbClr val="000000"/>
                </a:solidFill>
              </a:rPr>
              <a:pPr eaLnBrk="1" hangingPunct="1"/>
              <a:t>54</a:t>
            </a:fld>
            <a:endParaRPr 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Business Activities and Business Owner/Operator Identification screens are now ready to submit.</a:t>
            </a:r>
          </a:p>
          <a:p>
            <a:pPr>
              <a:spcBef>
                <a:spcPct val="0"/>
              </a:spcBef>
              <a:spcAft>
                <a:spcPts val="400"/>
              </a:spcAft>
            </a:pPr>
            <a:r>
              <a:rPr lang="en-US" dirty="0">
                <a:latin typeface="Arial" charset="0"/>
                <a:ea typeface="ＭＳ Ｐゴシック" charset="0"/>
                <a:cs typeface="ＭＳ Ｐゴシック" charset="0"/>
              </a:rPr>
              <a:t>Draft date – Notice the draft date next to the Submittal button; it identifies the last date you worked on the screen.</a:t>
            </a:r>
          </a:p>
          <a:p>
            <a:pPr>
              <a:spcBef>
                <a:spcPct val="0"/>
              </a:spcBef>
              <a:spcAft>
                <a:spcPts val="400"/>
              </a:spcAft>
            </a:pPr>
            <a:r>
              <a:rPr lang="en-US" dirty="0">
                <a:latin typeface="Arial" charset="0"/>
                <a:ea typeface="ＭＳ Ｐゴシック" charset="0"/>
                <a:cs typeface="ＭＳ Ｐゴシック" charset="0"/>
              </a:rPr>
              <a:t>These screens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are complete, however, they need to be submitted. </a:t>
            </a:r>
          </a:p>
          <a:p>
            <a:pPr>
              <a:spcBef>
                <a:spcPct val="0"/>
              </a:spcBef>
              <a:spcAft>
                <a:spcPts val="400"/>
              </a:spcAft>
            </a:pPr>
            <a:r>
              <a:rPr lang="en-US" dirty="0">
                <a:latin typeface="Arial" charset="0"/>
                <a:ea typeface="ＭＳ Ｐゴシック" charset="0"/>
                <a:cs typeface="ＭＳ Ｐゴシック" charset="0"/>
              </a:rPr>
              <a:t>Click the Submit button when you are ready to transmit the submittals to your local </a:t>
            </a:r>
            <a:r>
              <a:rPr lang="en-US" dirty="0" err="1">
                <a:latin typeface="Arial" charset="0"/>
                <a:ea typeface="ＭＳ Ｐゴシック" charset="0"/>
                <a:cs typeface="ＭＳ Ｐゴシック" charset="0"/>
              </a:rPr>
              <a:t>regulator(s</a:t>
            </a:r>
            <a:r>
              <a:rPr lang="en-US" dirty="0">
                <a:latin typeface="Arial" charset="0"/>
                <a:ea typeface="ＭＳ Ｐゴシック" charset="0"/>
                <a:cs typeface="ＭＳ Ｐゴシック" charset="0"/>
              </a:rPr>
              <a:t>). </a:t>
            </a:r>
          </a:p>
        </p:txBody>
      </p:sp>
      <p:sp>
        <p:nvSpPr>
          <p:cNvPr id="337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33EF693-1DD7-6543-92DC-D2F7D0A148B5}" type="slidenum">
              <a:rPr lang="en-US">
                <a:solidFill>
                  <a:srgbClr val="000000"/>
                </a:solidFill>
              </a:rPr>
              <a:pPr eaLnBrk="1" hangingPunct="1"/>
              <a:t>55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CERS now has two separate web portals, one for business reporting and one for Unified Program regulators.  </a:t>
            </a: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20C643-F9B3-074C-B35C-515E999FC2DA}" type="slidenum">
              <a:rPr lang="en-US"/>
              <a:pPr eaLnBrk="1" hangingPunct="1"/>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When you submit a screen, both you and the relevant local agency receive an email confirmation.</a:t>
            </a:r>
          </a:p>
        </p:txBody>
      </p:sp>
      <p:sp>
        <p:nvSpPr>
          <p:cNvPr id="338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C96521-961B-B14F-B879-C920DCD19232}" type="slidenum">
              <a:rPr lang="en-US">
                <a:solidFill>
                  <a:srgbClr val="000000"/>
                </a:solidFill>
              </a:rPr>
              <a:pPr eaLnBrk="1" hangingPunct="1"/>
              <a:t>56</a:t>
            </a:fld>
            <a:endParaRPr 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Let’s briefly review other buttons and options on this page.</a:t>
            </a:r>
          </a:p>
          <a:p>
            <a:pPr>
              <a:spcBef>
                <a:spcPct val="0"/>
              </a:spcBef>
              <a:spcAft>
                <a:spcPts val="400"/>
              </a:spcAft>
              <a:buFontTx/>
              <a:buChar char="•"/>
            </a:pPr>
            <a:r>
              <a:rPr lang="en-US" dirty="0">
                <a:latin typeface="Arial" charset="0"/>
                <a:ea typeface="ＭＳ Ｐゴシック" charset="0"/>
                <a:cs typeface="ＭＳ Ｐゴシック" charset="0"/>
              </a:rPr>
              <a:t>Start– Click New to start a new submittal element </a:t>
            </a:r>
          </a:p>
          <a:p>
            <a:pPr>
              <a:spcBef>
                <a:spcPct val="0"/>
              </a:spcBef>
              <a:spcAft>
                <a:spcPts val="400"/>
              </a:spcAft>
              <a:buFontTx/>
              <a:buChar char="•"/>
            </a:pPr>
            <a:r>
              <a:rPr lang="en-US" dirty="0">
                <a:latin typeface="Arial" charset="0"/>
                <a:ea typeface="ＭＳ Ｐゴシック" charset="0"/>
                <a:cs typeface="ＭＳ Ｐゴシック" charset="0"/>
              </a:rPr>
              <a:t>To edit an existing submittal screen, click the Edit button. This view shows any deficiencies and offers either a Save or Cancel option.</a:t>
            </a:r>
          </a:p>
          <a:p>
            <a:pPr>
              <a:spcBef>
                <a:spcPct val="0"/>
              </a:spcBef>
              <a:spcAft>
                <a:spcPts val="400"/>
              </a:spcAft>
              <a:buFontTx/>
              <a:buChar char="•"/>
            </a:pPr>
            <a:r>
              <a:rPr lang="en-US" dirty="0">
                <a:latin typeface="Arial" charset="0"/>
                <a:ea typeface="ＭＳ Ｐゴシック" charset="0"/>
                <a:cs typeface="ＭＳ Ｐゴシック" charset="0"/>
              </a:rPr>
              <a:t>To review an existing submittal screen, click on the screen name (e.g.: Business Owner/Operator Identification). This view shows any deficiencies and offers either an Edit or Cancel option. </a:t>
            </a:r>
          </a:p>
        </p:txBody>
      </p:sp>
      <p:sp>
        <p:nvSpPr>
          <p:cNvPr id="339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C8382D-445D-D14F-BDA1-4E7222AF26FB}" type="slidenum">
              <a:rPr lang="en-US">
                <a:solidFill>
                  <a:srgbClr val="000000"/>
                </a:solidFill>
              </a:rPr>
              <a:pPr eaLnBrk="1" hangingPunct="1"/>
              <a:t>57</a:t>
            </a:fld>
            <a:endParaRPr 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r>
              <a:rPr lang="en-US" sz="1200" kern="1200" dirty="0">
                <a:solidFill>
                  <a:schemeClr val="tx1"/>
                </a:solidFill>
                <a:latin typeface="Arial" pitchFamily="-107" charset="0"/>
                <a:ea typeface="ＭＳ Ｐゴシック" pitchFamily="-107" charset="-128"/>
                <a:cs typeface="ＭＳ Ｐゴシック" pitchFamily="-107" charset="-128"/>
              </a:rPr>
              <a:t>We’ve reviewed one submittal element—Facility Information which includes both the Business Activities and Business Owner/Operator screens. Note that these are both screens you fill out. </a:t>
            </a:r>
          </a:p>
          <a:p>
            <a:pPr>
              <a:spcBef>
                <a:spcPct val="0"/>
              </a:spcBef>
              <a:spcAft>
                <a:spcPts val="400"/>
              </a:spcAft>
            </a:pPr>
            <a:r>
              <a:rPr lang="en-US" dirty="0">
                <a:latin typeface="Arial" charset="0"/>
                <a:ea typeface="ＭＳ Ｐゴシック" charset="0"/>
                <a:cs typeface="ＭＳ Ｐゴシック" charset="0"/>
              </a:rPr>
              <a:t>For some of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submittal elements, such as a Hazardous Materials inventory, you may need to upload a document or other information. </a:t>
            </a:r>
          </a:p>
        </p:txBody>
      </p:sp>
      <p:sp>
        <p:nvSpPr>
          <p:cNvPr id="340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B9E4B7-1B4F-E14B-A8C3-9CBEA29BBFB8}" type="slidenum">
              <a:rPr lang="en-US">
                <a:solidFill>
                  <a:srgbClr val="000000"/>
                </a:solidFill>
              </a:rPr>
              <a:pPr eaLnBrk="1" hangingPunct="1"/>
              <a:t>58</a:t>
            </a:fld>
            <a:endParaRPr 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Remember, the information you provide via the Business Activities form determines which CERS submittal elements are applicable and what information you need to report.</a:t>
            </a:r>
          </a:p>
          <a:p>
            <a:pPr>
              <a:spcBef>
                <a:spcPct val="0"/>
              </a:spcBef>
              <a:spcAft>
                <a:spcPts val="400"/>
              </a:spcAft>
            </a:pPr>
            <a:r>
              <a:rPr lang="en-US" b="1">
                <a:latin typeface="Arial" charset="0"/>
                <a:ea typeface="ＭＳ Ｐゴシック" charset="0"/>
                <a:cs typeface="ＭＳ Ｐゴシック" charset="0"/>
              </a:rPr>
              <a:t>Emphasize</a:t>
            </a:r>
          </a:p>
          <a:p>
            <a:pPr>
              <a:spcBef>
                <a:spcPct val="0"/>
              </a:spcBef>
              <a:spcAft>
                <a:spcPts val="400"/>
              </a:spcAft>
            </a:pPr>
            <a:r>
              <a:rPr lang="en-US">
                <a:latin typeface="Arial" charset="0"/>
                <a:ea typeface="ＭＳ Ｐゴシック" charset="0"/>
                <a:cs typeface="ＭＳ Ｐゴシック" charset="0"/>
              </a:rPr>
              <a:t>Remember that the Business Activities/Facility Information submittal element is required to be submitted with all other submittals.</a:t>
            </a:r>
          </a:p>
          <a:p>
            <a:pPr>
              <a:spcBef>
                <a:spcPts val="1200"/>
              </a:spcBef>
              <a:spcAft>
                <a:spcPts val="400"/>
              </a:spcAft>
            </a:pPr>
            <a:r>
              <a:rPr lang="en-US" b="1">
                <a:latin typeface="Arial" charset="0"/>
                <a:ea typeface="ＭＳ Ｐゴシック" charset="0"/>
                <a:cs typeface="ＭＳ Ｐゴシック" charset="0"/>
              </a:rPr>
              <a:t>Poll</a:t>
            </a:r>
          </a:p>
          <a:p>
            <a:pPr>
              <a:spcBef>
                <a:spcPct val="0"/>
              </a:spcBef>
              <a:spcAft>
                <a:spcPts val="400"/>
              </a:spcAft>
            </a:pPr>
            <a:r>
              <a:rPr lang="en-US">
                <a:latin typeface="Arial" charset="0"/>
                <a:ea typeface="ＭＳ Ｐゴシック" charset="0"/>
                <a:cs typeface="ＭＳ Ｐゴシック" charset="0"/>
              </a:rPr>
              <a:t>Poll the audience to determine how many people have underground storage tanks. Customize the training based on the audience make-up. </a:t>
            </a:r>
          </a:p>
        </p:txBody>
      </p:sp>
      <p:sp>
        <p:nvSpPr>
          <p:cNvPr id="362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57084A-3473-6849-9F93-7B7012D1B4E0}" type="slidenum">
              <a:rPr lang="en-US">
                <a:solidFill>
                  <a:srgbClr val="000000"/>
                </a:solidFill>
              </a:rPr>
              <a:pPr eaLnBrk="1" hangingPunct="1"/>
              <a:t>59</a:t>
            </a:fld>
            <a:endParaRPr 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Ask</a:t>
            </a:r>
          </a:p>
          <a:p>
            <a:pPr>
              <a:spcBef>
                <a:spcPct val="0"/>
              </a:spcBef>
              <a:spcAft>
                <a:spcPts val="400"/>
              </a:spcAft>
            </a:pPr>
            <a:r>
              <a:rPr lang="en-US" dirty="0">
                <a:latin typeface="Arial" charset="0"/>
                <a:ea typeface="ＭＳ Ｐゴシック" charset="0"/>
                <a:cs typeface="ＭＳ Ｐゴシック" charset="0"/>
              </a:rPr>
              <a:t>What do the messages and icons tell you about these submittal element?</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buFontTx/>
              <a:buChar char="•"/>
            </a:pPr>
            <a:r>
              <a:rPr lang="en-US" dirty="0">
                <a:latin typeface="Arial" charset="0"/>
                <a:ea typeface="ＭＳ Ｐゴシック" charset="0"/>
                <a:cs typeface="ＭＳ Ｐゴシック" charset="0"/>
              </a:rPr>
              <a:t>There are a number of sections to the Underground Storage Tank (UST) submittal element.</a:t>
            </a:r>
          </a:p>
          <a:p>
            <a:pPr>
              <a:spcBef>
                <a:spcPct val="0"/>
              </a:spcBef>
              <a:spcAft>
                <a:spcPts val="400"/>
              </a:spcAft>
              <a:buFontTx/>
              <a:buChar char="•"/>
            </a:pPr>
            <a:r>
              <a:rPr lang="en-US" dirty="0">
                <a:latin typeface="Arial" charset="0"/>
                <a:ea typeface="ＭＳ Ｐゴシック" charset="0"/>
                <a:cs typeface="ＭＳ Ｐゴシック" charset="0"/>
              </a:rPr>
              <a:t>The red message alerts you that you must complete a screen</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for the UST Facility Operating Permit Application.</a:t>
            </a:r>
          </a:p>
          <a:p>
            <a:pPr>
              <a:spcBef>
                <a:spcPct val="0"/>
              </a:spcBef>
              <a:spcAft>
                <a:spcPts val="400"/>
              </a:spcAft>
              <a:buFontTx/>
              <a:buChar char="•"/>
            </a:pPr>
            <a:r>
              <a:rPr lang="en-US" dirty="0">
                <a:latin typeface="Arial" charset="0"/>
                <a:ea typeface="ＭＳ Ｐゴシック" charset="0"/>
                <a:cs typeface="ＭＳ Ｐゴシック" charset="0"/>
              </a:rPr>
              <a:t>The other elements are documents that need to be uploaded.</a:t>
            </a:r>
          </a:p>
          <a:p>
            <a:pPr>
              <a:spcBef>
                <a:spcPts val="120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You must complete the UST submittal element within 30 days of all new permits, permit changes, or facility information changes. You will also need to update/confirm data relating to your tank, monitoring plan, and upload other pertinent UST-related screens.</a:t>
            </a:r>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4D968A-4DA3-144E-B6F0-FA19F0D402EE}" type="slidenum">
              <a:rPr lang="en-US">
                <a:solidFill>
                  <a:srgbClr val="000000"/>
                </a:solidFill>
              </a:rPr>
              <a:pPr eaLnBrk="1" hangingPunct="1"/>
              <a:t>60</a:t>
            </a:fld>
            <a:endParaRPr 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Each of the other submittal element work in much the same way as the ones we have reviewed so far. You can look over these others at a later time. </a:t>
            </a:r>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269FAD-A7C6-4A4F-885C-CF363816316C}" type="slidenum">
              <a:rPr lang="en-US">
                <a:solidFill>
                  <a:srgbClr val="000000"/>
                </a:solidFill>
              </a:rPr>
              <a:pPr eaLnBrk="1" hangingPunct="1"/>
              <a:t>61</a:t>
            </a:fld>
            <a:endParaRPr 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End of Module</a:t>
            </a:r>
            <a:r>
              <a:rPr lang="en-US" b="1" baseline="0" dirty="0">
                <a:latin typeface="Arial" charset="0"/>
                <a:ea typeface="ＭＳ Ｐゴシック" charset="0"/>
                <a:cs typeface="ＭＳ Ｐゴシック" charset="0"/>
              </a:rPr>
              <a:t> 6: Making a Submittal</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ts val="1200"/>
              </a:spcBef>
              <a:spcAft>
                <a:spcPts val="400"/>
              </a:spcAft>
            </a:pPr>
            <a:r>
              <a:rPr lang="en-US" dirty="0">
                <a:latin typeface="Arial" charset="0"/>
                <a:ea typeface="ＭＳ Ｐゴシック" charset="0"/>
                <a:cs typeface="ＭＳ Ｐゴシック" charset="0"/>
              </a:rPr>
              <a:t>This screen shows the requirements for the other submittal elements.</a:t>
            </a:r>
          </a:p>
          <a:p>
            <a:pPr>
              <a:spcBef>
                <a:spcPts val="120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ts val="1200"/>
              </a:spcBef>
              <a:spcAft>
                <a:spcPts val="400"/>
              </a:spcAft>
            </a:pPr>
            <a:endParaRPr lang="en-US" dirty="0">
              <a:latin typeface="Arial" charset="0"/>
              <a:ea typeface="ＭＳ Ｐゴシック" charset="0"/>
              <a:cs typeface="ＭＳ Ｐゴシック" charset="0"/>
            </a:endParaRPr>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E1397A-6D61-B445-B4DC-332B88717246}" type="slidenum">
              <a:rPr lang="en-US">
                <a:solidFill>
                  <a:srgbClr val="000000"/>
                </a:solidFill>
              </a:rPr>
              <a:pPr eaLnBrk="1" hangingPunct="1"/>
              <a:t>62</a:t>
            </a:fld>
            <a:endParaRPr 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Beginning of Module 7: Hazardous</a:t>
            </a:r>
            <a:r>
              <a:rPr lang="en-US" b="1" baseline="0" dirty="0">
                <a:latin typeface="Arial" charset="0"/>
                <a:ea typeface="ＭＳ Ｐゴシック" charset="0"/>
                <a:cs typeface="ＭＳ Ｐゴシック" charset="0"/>
              </a:rPr>
              <a:t> Materials Inventory</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Hazardous Materials Inventory must be completed for this facility. CERS shows that this facility’s Hazardous Materials Inventory is ready to submit.</a:t>
            </a:r>
          </a:p>
          <a:p>
            <a:pPr>
              <a:spcBef>
                <a:spcPct val="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This submittal element is </a:t>
            </a:r>
            <a:r>
              <a:rPr lang="en-US" sz="1200" kern="1200" dirty="0">
                <a:solidFill>
                  <a:schemeClr val="tx1"/>
                </a:solidFill>
                <a:latin typeface="Arial" pitchFamily="-107" charset="0"/>
                <a:ea typeface="ＭＳ Ｐゴシック" pitchFamily="-107" charset="-128"/>
                <a:cs typeface="ＭＳ Ｐゴシック" pitchFamily="-107" charset="-128"/>
              </a:rPr>
              <a:t>used to annually verify the HMIS</a:t>
            </a:r>
            <a:r>
              <a:rPr lang="en-US" dirty="0"/>
              <a:t> </a:t>
            </a:r>
            <a:endParaRPr lang="en-US" dirty="0">
              <a:latin typeface="Arial" charset="0"/>
              <a:ea typeface="ＭＳ Ｐゴシック" charset="0"/>
              <a:cs typeface="ＭＳ Ｐゴシック" charset="0"/>
            </a:endParaRPr>
          </a:p>
        </p:txBody>
      </p:sp>
      <p:sp>
        <p:nvSpPr>
          <p:cNvPr id="342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9A53DC1-6F4C-7D41-9A2B-4480A564ED41}" type="slidenum">
              <a:rPr lang="en-US">
                <a:solidFill>
                  <a:srgbClr val="000000"/>
                </a:solidFill>
              </a:rPr>
              <a:pPr eaLnBrk="1" hangingPunct="1"/>
              <a:t>64</a:t>
            </a:fld>
            <a:endParaRPr 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There are two submittal elements needed—the Hazardous Materials Inventory and a Site map. </a:t>
            </a:r>
          </a:p>
          <a:p>
            <a:pPr>
              <a:spcBef>
                <a:spcPct val="0"/>
              </a:spcBef>
              <a:spcAft>
                <a:spcPts val="400"/>
              </a:spcAft>
            </a:pPr>
            <a:r>
              <a:rPr lang="en-US" dirty="0">
                <a:latin typeface="Arial" charset="0"/>
                <a:ea typeface="ＭＳ Ｐゴシック" charset="0"/>
                <a:cs typeface="ＭＳ Ｐゴシック" charset="0"/>
              </a:rPr>
              <a:t>Notice one is a screen to complete and one is a document to upload. The icons on the left and the text on the right alert you to what is needed.</a:t>
            </a:r>
          </a:p>
          <a:p>
            <a:pPr>
              <a:spcBef>
                <a:spcPct val="0"/>
              </a:spcBef>
              <a:spcAft>
                <a:spcPts val="400"/>
              </a:spcAft>
            </a:pPr>
            <a:r>
              <a:rPr lang="en-US" dirty="0">
                <a:latin typeface="Arial" charset="0"/>
                <a:ea typeface="ＭＳ Ｐゴシック" charset="0"/>
                <a:cs typeface="ＭＳ Ｐゴシック" charset="0"/>
              </a:rPr>
              <a:t>Also, for the Site Map, the red text alerts you that something needs attention.</a:t>
            </a:r>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5C7C4D4-2DE8-DE4B-8562-46544D5DF1C7}" type="slidenum">
              <a:rPr lang="en-US">
                <a:solidFill>
                  <a:srgbClr val="000000"/>
                </a:solidFill>
              </a:rPr>
              <a:pPr eaLnBrk="1" hangingPunct="1"/>
              <a:t>65</a:t>
            </a:fld>
            <a:endParaRPr 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You must enter a separate inventory record for each hazardous material and hazardous waste that the facility handles in an aggregate quantity subject to Hazardous Material Business Plan (HMBP) reporting requirements (or as required by your local regulator). </a:t>
            </a:r>
          </a:p>
          <a:p>
            <a:pPr>
              <a:spcBef>
                <a:spcPct val="0"/>
              </a:spcBef>
              <a:spcAft>
                <a:spcPts val="400"/>
              </a:spcAft>
            </a:pPr>
            <a:r>
              <a:rPr lang="en-US" dirty="0">
                <a:latin typeface="Arial" charset="0"/>
                <a:ea typeface="ＭＳ Ｐゴシック" charset="0"/>
                <a:cs typeface="ＭＳ Ｐゴシック" charset="0"/>
              </a:rPr>
              <a:t>The completed inventory must reflect all hazardous materials at your facility, reported separately for each building or outside storage area, with separate entries for unique occurrences of physical state, storage temperature and storage pressure.</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Instructions/Help at the top of the page provide directions.</a:t>
            </a:r>
          </a:p>
          <a:p>
            <a:pPr>
              <a:spcBef>
                <a:spcPct val="0"/>
              </a:spcBef>
              <a:spcAft>
                <a:spcPts val="400"/>
              </a:spcAft>
            </a:pPr>
            <a:r>
              <a:rPr lang="en-US" dirty="0">
                <a:latin typeface="Arial" charset="0"/>
                <a:ea typeface="ＭＳ Ｐゴシック" charset="0"/>
                <a:cs typeface="ＭＳ Ｐゴシック" charset="0"/>
              </a:rPr>
              <a:t>You can create a new inventory or upload an existing inventory. </a:t>
            </a:r>
          </a:p>
          <a:p>
            <a:pPr>
              <a:spcBef>
                <a:spcPct val="0"/>
              </a:spcBef>
              <a:spcAft>
                <a:spcPts val="400"/>
              </a:spcAft>
            </a:pPr>
            <a:r>
              <a:rPr lang="en-US" dirty="0">
                <a:latin typeface="Arial" charset="0"/>
                <a:ea typeface="ＭＳ Ｐゴシック" charset="0"/>
                <a:cs typeface="ＭＳ Ｐゴシック" charset="0"/>
              </a:rPr>
              <a:t>Some CUPAs and PAs require reporting of any quantity of hazardous materials and/or hazardous waste. You can use this HMIS submittal element to meet that requirement. </a:t>
            </a:r>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EEE4AF-6237-F14D-8667-E7735031ECE3}" type="slidenum">
              <a:rPr lang="en-US">
                <a:solidFill>
                  <a:srgbClr val="000000"/>
                </a:solidFill>
              </a:rPr>
              <a:pPr eaLnBrk="1" hangingPunct="1"/>
              <a:t>66</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xfrm>
            <a:off x="647700" y="4313238"/>
            <a:ext cx="554672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ts val="400"/>
              </a:spcBef>
              <a:buFontTx/>
              <a:buChar char="•"/>
            </a:pPr>
            <a:r>
              <a:rPr lang="en-US" dirty="0">
                <a:latin typeface="Arial" charset="0"/>
                <a:ea typeface="ＭＳ Ｐゴシック" charset="0"/>
                <a:cs typeface="ＭＳ Ｐゴシック" charset="0"/>
              </a:rPr>
              <a:t>All California businesses that are required to report Unified Program related data must do so electronically by 2013.</a:t>
            </a:r>
          </a:p>
          <a:p>
            <a:pPr>
              <a:spcBef>
                <a:spcPts val="400"/>
              </a:spcBef>
              <a:buFontTx/>
              <a:buChar char="•"/>
            </a:pPr>
            <a:r>
              <a:rPr lang="en-US" dirty="0">
                <a:latin typeface="Arial" charset="0"/>
                <a:ea typeface="ＭＳ Ｐゴシック" charset="0"/>
                <a:cs typeface="ＭＳ Ｐゴシック" charset="0"/>
              </a:rPr>
              <a:t>HMBPs: By state law, Hazardous Materials Business Plans (HMBPs) are required to be resubmitted every three years. </a:t>
            </a:r>
          </a:p>
          <a:p>
            <a:pPr>
              <a:spcBef>
                <a:spcPts val="400"/>
              </a:spcBef>
              <a:buFontTx/>
              <a:buChar char="•"/>
            </a:pPr>
            <a:r>
              <a:rPr lang="en-US" dirty="0">
                <a:latin typeface="Arial" charset="0"/>
                <a:ea typeface="ＭＳ Ｐゴシック" charset="0"/>
                <a:cs typeface="ＭＳ Ｐゴシック" charset="0"/>
              </a:rPr>
              <a:t>HMIS verification can be submitted annually but on the third year would be resubmitted as part of the HMBP. </a:t>
            </a:r>
          </a:p>
          <a:p>
            <a:pPr>
              <a:spcBef>
                <a:spcPts val="400"/>
              </a:spcBef>
              <a:buFontTx/>
              <a:buChar char="•"/>
            </a:pPr>
            <a:r>
              <a:rPr lang="en-US" dirty="0">
                <a:latin typeface="Arial" charset="0"/>
                <a:ea typeface="ＭＳ Ｐゴシック" charset="0"/>
                <a:cs typeface="ＭＳ Ｐゴシック" charset="0"/>
              </a:rPr>
              <a:t>The HMBP includes the HMIS (which includes the site map), Emergency Contingency Plan, and Training Plan.</a:t>
            </a:r>
          </a:p>
          <a:p>
            <a:pPr>
              <a:spcBef>
                <a:spcPts val="400"/>
              </a:spcBef>
              <a:buFontTx/>
              <a:buChar char="•"/>
            </a:pPr>
            <a:r>
              <a:rPr lang="en-US" dirty="0">
                <a:latin typeface="Arial" charset="0"/>
                <a:ea typeface="ＭＳ Ｐゴシック" charset="0"/>
                <a:cs typeface="ＭＳ Ｐゴシック" charset="0"/>
              </a:rPr>
              <a:t>Existing UST data needs to be reported by January 2014.</a:t>
            </a:r>
          </a:p>
          <a:p>
            <a:endParaRPr lang="en-US" b="1"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BDE244-7D83-6E48-821F-58794A1682A7}" type="slidenum">
              <a:rPr lang="en-US"/>
              <a:pPr eaLnBrk="1" hangingPunct="1"/>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Poll</a:t>
            </a:r>
          </a:p>
          <a:p>
            <a:pPr>
              <a:spcBef>
                <a:spcPct val="0"/>
              </a:spcBef>
              <a:spcAft>
                <a:spcPts val="400"/>
              </a:spcAft>
            </a:pPr>
            <a:r>
              <a:rPr lang="en-US" dirty="0">
                <a:latin typeface="Arial" charset="0"/>
                <a:ea typeface="ＭＳ Ｐゴシック" charset="0"/>
                <a:cs typeface="ＭＳ Ｐゴシック" charset="0"/>
              </a:rPr>
              <a:t>Poll participants to determine the current status of their </a:t>
            </a:r>
            <a:r>
              <a:rPr lang="en-US" dirty="0" err="1">
                <a:latin typeface="Arial" charset="0"/>
                <a:ea typeface="ＭＳ Ｐゴシック" charset="0"/>
                <a:cs typeface="ＭＳ Ｐゴシック" charset="0"/>
              </a:rPr>
              <a:t>inventory(s</a:t>
            </a:r>
            <a:r>
              <a:rPr lang="en-US" dirty="0">
                <a:latin typeface="Arial" charset="0"/>
                <a:ea typeface="ＭＳ Ｐゴシック" charset="0"/>
                <a:cs typeface="ＭＳ Ｐゴシック" charset="0"/>
              </a:rPr>
              <a:t>).</a:t>
            </a:r>
          </a:p>
          <a:p>
            <a:pPr>
              <a:spcBef>
                <a:spcPct val="0"/>
              </a:spcBef>
              <a:spcAft>
                <a:spcPts val="400"/>
              </a:spcAft>
            </a:pPr>
            <a:r>
              <a:rPr lang="en-US" dirty="0">
                <a:latin typeface="Arial" charset="0"/>
                <a:ea typeface="ＭＳ Ｐゴシック" charset="0"/>
                <a:cs typeface="ＭＳ Ｐゴシック" charset="0"/>
              </a:rPr>
              <a:t>Customize the training accordingly. </a:t>
            </a: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216059F-15F9-8A40-8FD3-AD5D5EA0E978}" type="slidenum">
              <a:rPr lang="en-US">
                <a:solidFill>
                  <a:srgbClr val="000000"/>
                </a:solidFill>
              </a:rPr>
              <a:pPr eaLnBrk="1" hangingPunct="1"/>
              <a:t>67</a:t>
            </a:fld>
            <a:endParaRPr 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Review steps for uploading or</a:t>
            </a:r>
            <a:r>
              <a:rPr lang="en-US" baseline="0" dirty="0">
                <a:latin typeface="Arial" charset="0"/>
                <a:ea typeface="ＭＳ Ｐゴシック" charset="0"/>
                <a:cs typeface="ＭＳ Ｐゴシック" charset="0"/>
              </a:rPr>
              <a:t> downloading</a:t>
            </a:r>
            <a:r>
              <a:rPr lang="en-US" dirty="0">
                <a:latin typeface="Arial" charset="0"/>
                <a:ea typeface="ＭＳ Ｐゴシック" charset="0"/>
                <a:cs typeface="ＭＳ Ｐゴシック" charset="0"/>
              </a:rPr>
              <a:t> an existing inventory.</a:t>
            </a:r>
          </a:p>
          <a:p>
            <a:pPr>
              <a:spcBef>
                <a:spcPct val="0"/>
              </a:spcBef>
              <a:spcAft>
                <a:spcPts val="400"/>
              </a:spcAft>
              <a:buFontTx/>
              <a:buChar char="•"/>
            </a:pPr>
            <a:r>
              <a:rPr lang="en-US" dirty="0">
                <a:latin typeface="Arial" charset="0"/>
                <a:ea typeface="ＭＳ Ｐゴシック" charset="0"/>
                <a:cs typeface="ＭＳ Ｐゴシック" charset="0"/>
              </a:rPr>
              <a:t>If you upload a facility's inventory, the process is similar to uploading any other document to CERS. </a:t>
            </a:r>
          </a:p>
          <a:p>
            <a:pPr>
              <a:spcBef>
                <a:spcPct val="0"/>
              </a:spcBef>
              <a:spcAft>
                <a:spcPts val="400"/>
              </a:spcAft>
              <a:buFontTx/>
              <a:buChar char="•"/>
            </a:pPr>
            <a:r>
              <a:rPr lang="en-US" dirty="0">
                <a:latin typeface="Arial" charset="0"/>
                <a:ea typeface="ＭＳ Ｐゴシック" charset="0"/>
                <a:cs typeface="ＭＳ Ｐゴシック" charset="0"/>
              </a:rPr>
              <a:t>Keep in mind that the inventory spreadsheets you upload must match the columns and format as shown in the CERS Hazardous Material Inventory Upload Template.</a:t>
            </a:r>
          </a:p>
          <a:p>
            <a:pPr marL="0" marR="0" indent="0" algn="l" defTabSz="914400" rtl="0" eaLnBrk="0" fontAlgn="base" latinLnBrk="0" hangingPunct="0">
              <a:lnSpc>
                <a:spcPct val="100000"/>
              </a:lnSpc>
              <a:spcBef>
                <a:spcPct val="0"/>
              </a:spcBef>
              <a:spcAft>
                <a:spcPts val="400"/>
              </a:spcAft>
              <a:buClrTx/>
              <a:buSzTx/>
              <a:buFontTx/>
              <a:buChar char="•"/>
              <a:tabLst/>
              <a:defRPr/>
            </a:pPr>
            <a:r>
              <a:rPr lang="en-US" sz="1200" kern="1200" dirty="0">
                <a:solidFill>
                  <a:schemeClr val="tx1"/>
                </a:solidFill>
                <a:latin typeface="Arial" pitchFamily="-107" charset="0"/>
                <a:ea typeface="ＭＳ Ｐゴシック" pitchFamily="-107" charset="-128"/>
                <a:cs typeface="ＭＳ Ｐゴシック" pitchFamily="-107" charset="-128"/>
              </a:rPr>
              <a:t>You can download your inventory in an Excel format for printing, uploading to another facility (If you have more than one), or for other needs you may have.</a:t>
            </a:r>
            <a:r>
              <a:rPr lang="en-US" dirty="0"/>
              <a:t> </a:t>
            </a:r>
            <a:endParaRPr lang="en-US" dirty="0">
              <a:latin typeface="Arial" charset="0"/>
              <a:ea typeface="ＭＳ Ｐゴシック" charset="0"/>
              <a:cs typeface="ＭＳ Ｐゴシック" charset="0"/>
            </a:endParaRPr>
          </a:p>
          <a:p>
            <a:pPr>
              <a:spcBef>
                <a:spcPct val="0"/>
              </a:spcBef>
              <a:spcAft>
                <a:spcPts val="400"/>
              </a:spcAft>
              <a:buFontTx/>
              <a:buChar char="•"/>
            </a:pPr>
            <a:endParaRPr lang="en-US" dirty="0">
              <a:latin typeface="Arial" charset="0"/>
              <a:ea typeface="ＭＳ Ｐゴシック" charset="0"/>
              <a:cs typeface="ＭＳ Ｐゴシック" charset="0"/>
            </a:endParaRPr>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ED1E81-9ACF-304F-A21D-C61602FFB581}" type="slidenum">
              <a:rPr lang="en-US">
                <a:solidFill>
                  <a:srgbClr val="000000"/>
                </a:solidFill>
              </a:rPr>
              <a:pPr eaLnBrk="1" hangingPunct="1"/>
              <a:t>68</a:t>
            </a:fld>
            <a:endParaRPr 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Use the CERS Chemical Library if you don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have a Hazardous Materials Inventory created or you need to add a new material to your inventory.</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To begin creating an inventory, click Add Materials.</a:t>
            </a:r>
          </a:p>
          <a:p>
            <a:pPr>
              <a:spcBef>
                <a:spcPct val="0"/>
              </a:spcBef>
              <a:spcAft>
                <a:spcPts val="400"/>
              </a:spcAft>
            </a:pPr>
            <a:r>
              <a:rPr lang="en-US" dirty="0">
                <a:latin typeface="Arial" charset="0"/>
                <a:ea typeface="ＭＳ Ｐゴシック" charset="0"/>
                <a:cs typeface="ＭＳ Ｐゴシック" charset="0"/>
              </a:rPr>
              <a:t>Clicking the CERS Chemical Library link opens a new window and takes you outside your CERS account. You can build your inventory and then export it into CERS.</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i="1" dirty="0">
                <a:latin typeface="Arial" charset="0"/>
                <a:ea typeface="ＭＳ Ｐゴシック" charset="0"/>
                <a:cs typeface="ＭＳ Ｐゴシック" charset="0"/>
              </a:rPr>
              <a:t>For 1-hour presentation: skip this explanation.</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We will use the Add Materials button to begin building an inventory. But first lets briefly review the other Inventory Actions— Search Facility</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Inventory, Inventory Reports and Small Business Samples. </a:t>
            </a:r>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24D794-1C73-0B44-8C2A-A54F26E73690}" type="slidenum">
              <a:rPr lang="en-US">
                <a:solidFill>
                  <a:srgbClr val="000000"/>
                </a:solidFill>
              </a:rPr>
              <a:pPr eaLnBrk="1" hangingPunct="1"/>
              <a:t>69</a:t>
            </a:fld>
            <a:endParaRPr 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Search Facility</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Inventory link: Use this to search a large inventory for a specific material. </a:t>
            </a:r>
          </a:p>
          <a:p>
            <a:r>
              <a:rPr lang="en-US" dirty="0">
                <a:latin typeface="Arial" charset="0"/>
                <a:ea typeface="ＭＳ Ｐゴシック" charset="0"/>
                <a:cs typeface="ＭＳ Ｐゴシック" charset="0"/>
              </a:rPr>
              <a:t>Inventory Reports link: Use this to generate a </a:t>
            </a:r>
            <a:r>
              <a:rPr lang="en-US" strike="sngStrike" baseline="0" dirty="0">
                <a:latin typeface="Arial" charset="0"/>
                <a:ea typeface="ＭＳ Ｐゴシック" charset="0"/>
                <a:cs typeface="ＭＳ Ｐゴシック" charset="0"/>
              </a:rPr>
              <a:t>printable one page per chemical or</a:t>
            </a:r>
            <a:r>
              <a:rPr lang="en-US" dirty="0">
                <a:latin typeface="Arial" charset="0"/>
                <a:ea typeface="ＭＳ Ｐゴシック" charset="0"/>
                <a:cs typeface="ＭＳ Ｐゴシック" charset="0"/>
              </a:rPr>
              <a:t> matrix-formatted inventory report. </a:t>
            </a:r>
          </a:p>
          <a:p>
            <a:r>
              <a:rPr lang="en-US" strike="sngStrike" baseline="0" dirty="0">
                <a:latin typeface="Arial" charset="0"/>
                <a:ea typeface="ＭＳ Ｐゴシック" charset="0"/>
                <a:cs typeface="ＭＳ Ｐゴシック" charset="0"/>
              </a:rPr>
              <a:t>Small Business Samples link: This feature is under enhancement to display sample inventories for a variety of business types such as Auto Body Shop, Photo Developing, Dry Cleaner, Gas Station, etc. These templates can be easily customized for submittal by a business for their facility(ies). </a:t>
            </a:r>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1018434-3BAE-5C4C-8454-3D1C806C1744}" type="slidenum">
              <a:rPr lang="en-US">
                <a:solidFill>
                  <a:srgbClr val="000000"/>
                </a:solidFill>
              </a:rPr>
              <a:pPr eaLnBrk="1" hangingPunct="1"/>
              <a:t>70</a:t>
            </a:fld>
            <a:endParaRPr 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To complete the inventory, you can use the CERS Chemical Library or your own resources. The CERS Chemical Library contains ~75,000 chemical names and CAS numbers from the US EPA Federal Substance Registry.</a:t>
            </a:r>
          </a:p>
          <a:p>
            <a:pPr>
              <a:spcBef>
                <a:spcPts val="1200"/>
              </a:spcBef>
              <a:spcAft>
                <a:spcPts val="400"/>
              </a:spcAft>
            </a:pPr>
            <a:r>
              <a:rPr lang="en-US" b="1" dirty="0">
                <a:latin typeface="Arial" charset="0"/>
                <a:ea typeface="ＭＳ Ｐゴシック" charset="0"/>
                <a:cs typeface="ＭＳ Ｐゴシック" charset="0"/>
              </a:rPr>
              <a:t>Emphasize</a:t>
            </a:r>
          </a:p>
          <a:p>
            <a:pPr>
              <a:spcBef>
                <a:spcPct val="0"/>
              </a:spcBef>
              <a:spcAft>
                <a:spcPts val="400"/>
              </a:spcAft>
            </a:pPr>
            <a:r>
              <a:rPr lang="en-US" dirty="0">
                <a:latin typeface="Arial" charset="0"/>
                <a:ea typeface="ＭＳ Ｐゴシック" charset="0"/>
                <a:cs typeface="ＭＳ Ｐゴシック" charset="0"/>
              </a:rPr>
              <a:t>Using the CERS Chemical Library has these benefits for you, regulators and first responders:</a:t>
            </a:r>
          </a:p>
          <a:p>
            <a:pPr>
              <a:spcBef>
                <a:spcPct val="0"/>
              </a:spcBef>
              <a:spcAft>
                <a:spcPts val="400"/>
              </a:spcAft>
              <a:buFontTx/>
              <a:buChar char="•"/>
            </a:pPr>
            <a:r>
              <a:rPr lang="en-US" dirty="0">
                <a:latin typeface="Arial" charset="0"/>
                <a:ea typeface="ＭＳ Ｐゴシック" charset="0"/>
                <a:cs typeface="ＭＳ Ｐゴシック" charset="0"/>
              </a:rPr>
              <a:t>Saves you time</a:t>
            </a:r>
          </a:p>
          <a:p>
            <a:pPr>
              <a:spcBef>
                <a:spcPct val="0"/>
              </a:spcBef>
              <a:spcAft>
                <a:spcPts val="400"/>
              </a:spcAft>
              <a:buFontTx/>
              <a:buChar char="•"/>
            </a:pPr>
            <a:r>
              <a:rPr lang="en-US" dirty="0">
                <a:latin typeface="Arial" charset="0"/>
                <a:ea typeface="ＭＳ Ｐゴシック" charset="0"/>
                <a:cs typeface="ＭＳ Ｐゴシック" charset="0"/>
              </a:rPr>
              <a:t>Ensures consistency of chemical names and CAS numbers for all users</a:t>
            </a:r>
          </a:p>
          <a:p>
            <a:pPr>
              <a:spcBef>
                <a:spcPct val="0"/>
              </a:spcBef>
              <a:spcAft>
                <a:spcPts val="400"/>
              </a:spcAft>
              <a:buFontTx/>
              <a:buChar char="•"/>
            </a:pPr>
            <a:r>
              <a:rPr lang="en-US" dirty="0">
                <a:latin typeface="Arial" charset="0"/>
                <a:ea typeface="ＭＳ Ｐゴシック" charset="0"/>
                <a:cs typeface="ＭＳ Ｐゴシック" charset="0"/>
              </a:rPr>
              <a:t>Your inventory is automatically populated with hazard property information for many chemicals in the Library. </a:t>
            </a:r>
          </a:p>
          <a:p>
            <a:pPr>
              <a:spcBef>
                <a:spcPct val="0"/>
              </a:spcBef>
              <a:spcAft>
                <a:spcPts val="400"/>
              </a:spcAft>
              <a:buFontTx/>
              <a:buChar char="•"/>
            </a:pPr>
            <a:r>
              <a:rPr lang="en-US" dirty="0">
                <a:latin typeface="Arial" charset="0"/>
                <a:ea typeface="ＭＳ Ｐゴシック" charset="0"/>
                <a:cs typeface="ＭＳ Ｐゴシック" charset="0"/>
              </a:rPr>
              <a:t>Provides first responders with confidence in the data reported</a:t>
            </a:r>
          </a:p>
          <a:p>
            <a:r>
              <a:rPr lang="en-US" dirty="0">
                <a:latin typeface="Arial" charset="0"/>
                <a:ea typeface="ＭＳ Ｐゴシック" charset="0"/>
                <a:cs typeface="ＭＳ Ｐゴシック" charset="0"/>
              </a:rPr>
              <a:t>You can use your own resources to build the inventory. This is necessary for any material not listed in the CERS Chemical Library.</a:t>
            </a:r>
          </a:p>
          <a:p>
            <a:r>
              <a:rPr lang="en-US" dirty="0">
                <a:latin typeface="Arial" charset="0"/>
                <a:ea typeface="ＭＳ Ｐゴシック" charset="0"/>
                <a:cs typeface="ＭＳ Ｐゴシック" charset="0"/>
              </a:rPr>
              <a:t>If you choose to use your own resources for a material that is fully categorized in the CERS Chemical Library you may be tasked with justifying discrepancies to the local CUPA or PA.</a:t>
            </a:r>
          </a:p>
          <a:p>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review how to use the CERS Chemical Library to build your inventory. Begin by clicking Add Material.  </a:t>
            </a:r>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4233E8A-ACD6-6B4C-A201-987EA85298F2}" type="slidenum">
              <a:rPr lang="en-US">
                <a:solidFill>
                  <a:srgbClr val="000000"/>
                </a:solidFill>
              </a:rPr>
              <a:pPr eaLnBrk="1" hangingPunct="1"/>
              <a:t>71</a:t>
            </a:fld>
            <a:endParaRPr 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Let</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say that you want to add acetone to your inventory.</a:t>
            </a:r>
          </a:p>
          <a:p>
            <a:pPr>
              <a:spcBef>
                <a:spcPct val="0"/>
              </a:spcBef>
              <a:spcAft>
                <a:spcPts val="400"/>
              </a:spcAft>
              <a:buFontTx/>
              <a:buChar char="•"/>
            </a:pPr>
            <a:r>
              <a:rPr lang="en-US">
                <a:latin typeface="Arial" charset="0"/>
                <a:ea typeface="ＭＳ Ｐゴシック" charset="0"/>
                <a:cs typeface="ＭＳ Ｐゴシック" charset="0"/>
              </a:rPr>
              <a:t>Enter the chemical/material name or the CAS number</a:t>
            </a:r>
          </a:p>
          <a:p>
            <a:pPr>
              <a:spcBef>
                <a:spcPct val="0"/>
              </a:spcBef>
              <a:spcAft>
                <a:spcPts val="400"/>
              </a:spcAft>
              <a:buFontTx/>
              <a:buChar char="•"/>
            </a:pPr>
            <a:r>
              <a:rPr lang="en-US">
                <a:latin typeface="Arial" charset="0"/>
                <a:ea typeface="ＭＳ Ｐゴシック" charset="0"/>
                <a:cs typeface="ＭＳ Ｐゴシック" charset="0"/>
              </a:rPr>
              <a:t>Select Search </a:t>
            </a:r>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55574A2-1C85-0046-80C9-7E8407FEFD5D}" type="slidenum">
              <a:rPr lang="en-US">
                <a:solidFill>
                  <a:srgbClr val="000000"/>
                </a:solidFill>
              </a:rPr>
              <a:pPr eaLnBrk="1" hangingPunct="1"/>
              <a:t>72</a:t>
            </a:fld>
            <a:endParaRPr 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Review the results, find the correct chemical/material and click Add. </a:t>
            </a:r>
          </a:p>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If you don't find a good match, select Unable to Find Material in order to manually enter the data about the chemical/material. </a:t>
            </a:r>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84707CA-B11B-8B4D-BD7E-C72C7E9C8D6E}" type="slidenum">
              <a:rPr lang="en-US">
                <a:solidFill>
                  <a:srgbClr val="000000"/>
                </a:solidFill>
              </a:rPr>
              <a:pPr eaLnBrk="1" hangingPunct="1"/>
              <a:t>73</a:t>
            </a:fld>
            <a:endParaRPr 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CERS creates a new chemical/material record, including any hazard properties or other data available from the CERS Chemical Library.</a:t>
            </a:r>
          </a:p>
          <a:p>
            <a:pPr>
              <a:spcBef>
                <a:spcPct val="0"/>
              </a:spcBef>
              <a:spcAft>
                <a:spcPts val="400"/>
              </a:spcAft>
            </a:pPr>
            <a:r>
              <a:rPr lang="en-US">
                <a:latin typeface="Arial" charset="0"/>
                <a:ea typeface="ＭＳ Ｐゴシック" charset="0"/>
                <a:cs typeface="ＭＳ Ｐゴシック" charset="0"/>
              </a:rPr>
              <a:t>Some sections are automatically filled in— Chemical Identification and Physical Properties, and Chemical Hazard Classification. </a:t>
            </a:r>
          </a:p>
          <a:p>
            <a:pPr>
              <a:spcBef>
                <a:spcPct val="0"/>
              </a:spcBef>
              <a:spcAft>
                <a:spcPts val="400"/>
              </a:spcAft>
            </a:pPr>
            <a:r>
              <a:rPr lang="en-US">
                <a:latin typeface="Arial" charset="0"/>
                <a:ea typeface="ＭＳ Ｐゴシック" charset="0"/>
                <a:cs typeface="ＭＳ Ｐゴシック" charset="0"/>
              </a:rPr>
              <a:t>You need to complete the remaining sections—Inventory Location and Quantity, Inventory Storage Information, and Mixture Components.</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9FD5271-8614-3F4A-827B-3E5D0AFCB25B}" type="slidenum">
              <a:rPr lang="en-US">
                <a:solidFill>
                  <a:srgbClr val="000000"/>
                </a:solidFill>
              </a:rPr>
              <a:pPr eaLnBrk="1" hangingPunct="1"/>
              <a:t>74</a:t>
            </a:fld>
            <a:endParaRPr 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Point out</a:t>
            </a:r>
          </a:p>
          <a:p>
            <a:pPr>
              <a:spcBef>
                <a:spcPct val="0"/>
              </a:spcBef>
              <a:spcAft>
                <a:spcPts val="400"/>
              </a:spcAft>
            </a:pPr>
            <a:r>
              <a:rPr lang="en-US">
                <a:latin typeface="Arial" charset="0"/>
                <a:ea typeface="ＭＳ Ｐゴシック" charset="0"/>
                <a:cs typeface="ＭＳ Ｐゴシック" charset="0"/>
              </a:rPr>
              <a:t>You need to complete the remaining sections—Inventory Location and Quantity, Inventory Storage Information, and Mixture Components.</a:t>
            </a:r>
          </a:p>
          <a:p>
            <a:pPr>
              <a:spcBef>
                <a:spcPct val="0"/>
              </a:spcBef>
              <a:spcAft>
                <a:spcPts val="400"/>
              </a:spcAft>
            </a:pPr>
            <a:r>
              <a:rPr lang="en-US">
                <a:latin typeface="Arial" charset="0"/>
                <a:ea typeface="ＭＳ Ｐゴシック" charset="0"/>
                <a:cs typeface="ＭＳ Ｐゴシック" charset="0"/>
              </a:rPr>
              <a:t>Once you complete that information, click Save.</a:t>
            </a:r>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985F317-98F8-DC4E-9F45-89491724CC78}" type="slidenum">
              <a:rPr lang="en-US">
                <a:solidFill>
                  <a:srgbClr val="000000"/>
                </a:solidFill>
              </a:rPr>
              <a:pPr eaLnBrk="1" hangingPunct="1"/>
              <a:t>75</a:t>
            </a:fld>
            <a:endParaRPr lang="en-US">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b="1" dirty="0">
                <a:latin typeface="Arial" charset="0"/>
                <a:ea typeface="ＭＳ Ｐゴシック" charset="0"/>
                <a:cs typeface="ＭＳ Ｐゴシック" charset="0"/>
              </a:rPr>
              <a:t>End of Module 7: Hazardous</a:t>
            </a:r>
            <a:r>
              <a:rPr lang="en-US" b="1" baseline="0" dirty="0">
                <a:latin typeface="Arial" charset="0"/>
                <a:ea typeface="ＭＳ Ｐゴシック" charset="0"/>
                <a:cs typeface="ＭＳ Ｐゴシック" charset="0"/>
              </a:rPr>
              <a:t> Materials Inventory</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The Hazardous Materials Inventory is ready to submit.</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One other submittal element is needed—a Site Map. Site Maps, also called Facility Maps or Site Plans, are typically required by regulators for emergency response purposes.</a:t>
            </a:r>
          </a:p>
          <a:p>
            <a:pPr>
              <a:spcBef>
                <a:spcPct val="0"/>
              </a:spcBef>
              <a:spcAft>
                <a:spcPts val="400"/>
              </a:spcAft>
            </a:pPr>
            <a:r>
              <a:rPr lang="en-US" dirty="0">
                <a:latin typeface="Arial" charset="0"/>
                <a:ea typeface="ＭＳ Ｐゴシック" charset="0"/>
                <a:cs typeface="ＭＳ Ｐゴシック" charset="0"/>
              </a:rPr>
              <a:t>Click New to begin.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DA93CC3-31BE-A34B-835E-4F1C5437998A}" type="slidenum">
              <a:rPr lang="en-US">
                <a:solidFill>
                  <a:srgbClr val="000000"/>
                </a:solidFill>
              </a:rPr>
              <a:pPr eaLnBrk="1" hangingPunct="1"/>
              <a:t>76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While CERS may have benefits to the business it is a reporting tool, not a data management tool.</a:t>
            </a:r>
            <a:r>
              <a:rPr lang="en-US" dirty="0"/>
              <a:t>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C12EE1-F6AF-264E-A97F-BBD5C624BA67}" type="slidenum">
              <a:rPr lang="en-US"/>
              <a:pPr eaLnBrk="1" hangingPunct="1"/>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xfrm>
            <a:off x="419100" y="4237038"/>
            <a:ext cx="60960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100" b="1" dirty="0">
                <a:latin typeface="Arial" charset="0"/>
                <a:ea typeface="ＭＳ Ｐゴシック" charset="0"/>
                <a:cs typeface="ＭＳ Ｐゴシック" charset="0"/>
              </a:rPr>
              <a:t>Beginning of Module 8: Uploading Maps &amp; Documents</a:t>
            </a:r>
          </a:p>
          <a:p>
            <a:pPr>
              <a:spcBef>
                <a:spcPts val="1200"/>
              </a:spcBef>
              <a:spcAft>
                <a:spcPts val="400"/>
              </a:spcAft>
            </a:pPr>
            <a:endParaRPr lang="en-US" sz="1100" b="1" dirty="0">
              <a:latin typeface="Arial" charset="0"/>
              <a:ea typeface="ＭＳ Ｐゴシック" charset="0"/>
              <a:cs typeface="ＭＳ Ｐゴシック" charset="0"/>
            </a:endParaRPr>
          </a:p>
          <a:p>
            <a:pPr>
              <a:spcBef>
                <a:spcPts val="1200"/>
              </a:spcBef>
              <a:spcAft>
                <a:spcPts val="400"/>
              </a:spcAft>
            </a:pPr>
            <a:r>
              <a:rPr lang="en-US" sz="1100" b="1" dirty="0">
                <a:latin typeface="Arial" charset="0"/>
                <a:ea typeface="ＭＳ Ｐゴシック" charset="0"/>
                <a:cs typeface="ＭＳ Ｐゴシック" charset="0"/>
              </a:rPr>
              <a:t>Point Out</a:t>
            </a:r>
          </a:p>
          <a:p>
            <a:pPr>
              <a:spcBef>
                <a:spcPct val="0"/>
              </a:spcBef>
              <a:spcAft>
                <a:spcPts val="400"/>
              </a:spcAft>
              <a:buFontTx/>
              <a:buChar char="•"/>
            </a:pPr>
            <a:r>
              <a:rPr lang="en-US" sz="1100" dirty="0">
                <a:latin typeface="Arial" charset="0"/>
                <a:ea typeface="ＭＳ Ｐゴシック" charset="0"/>
                <a:cs typeface="ＭＳ Ｐゴシック" charset="0"/>
              </a:rPr>
              <a:t>Your local regulator may require submission of one or two site maps. </a:t>
            </a:r>
          </a:p>
          <a:p>
            <a:pPr>
              <a:spcBef>
                <a:spcPct val="0"/>
              </a:spcBef>
              <a:spcAft>
                <a:spcPts val="400"/>
              </a:spcAft>
              <a:buFontTx/>
              <a:buChar char="•"/>
            </a:pPr>
            <a:r>
              <a:rPr lang="en-US" sz="1100" dirty="0">
                <a:latin typeface="Arial" charset="0"/>
                <a:ea typeface="ＭＳ Ｐゴシック" charset="0"/>
                <a:cs typeface="ＭＳ Ｐゴシック" charset="0"/>
              </a:rPr>
              <a:t>Contact your regulator with questions about these requirements. </a:t>
            </a:r>
          </a:p>
          <a:p>
            <a:pPr>
              <a:spcBef>
                <a:spcPct val="0"/>
              </a:spcBef>
              <a:spcAft>
                <a:spcPts val="400"/>
              </a:spcAft>
            </a:pPr>
            <a:r>
              <a:rPr lang="en-US" sz="1100" dirty="0">
                <a:latin typeface="Arial" charset="0"/>
                <a:ea typeface="ＭＳ Ｐゴシック" charset="0"/>
                <a:cs typeface="ＭＳ Ｐゴシック" charset="0"/>
              </a:rPr>
              <a:t>Note: Two typical types of site maps are:</a:t>
            </a:r>
          </a:p>
          <a:p>
            <a:pPr>
              <a:spcBef>
                <a:spcPct val="0"/>
              </a:spcBef>
              <a:spcAft>
                <a:spcPts val="400"/>
              </a:spcAft>
              <a:buFontTx/>
              <a:buChar char="•"/>
            </a:pPr>
            <a:r>
              <a:rPr lang="en-US" sz="1100" dirty="0">
                <a:latin typeface="Arial" charset="0"/>
                <a:ea typeface="ＭＳ Ｐゴシック" charset="0"/>
                <a:cs typeface="ＭＳ Ｐゴシック" charset="0"/>
              </a:rPr>
              <a:t>A general site plan that can include, but not be limited to, the location of buildings, exterior storage facilities, permanent access ways, evacuation routes, parking lots, internal roads, chemical loading areas, equipment cleaning areas, storm and sanitary sewer accesses, emergency equipment and adjacent property uses.</a:t>
            </a:r>
          </a:p>
          <a:p>
            <a:pPr>
              <a:spcBef>
                <a:spcPct val="0"/>
              </a:spcBef>
              <a:spcAft>
                <a:spcPts val="400"/>
              </a:spcAft>
              <a:buFontTx/>
              <a:buChar char="•"/>
            </a:pPr>
            <a:r>
              <a:rPr lang="en-US" sz="1100" dirty="0">
                <a:latin typeface="Arial" charset="0"/>
                <a:ea typeface="ＭＳ Ｐゴシック" charset="0"/>
                <a:cs typeface="ＭＳ Ｐゴシック" charset="0"/>
              </a:rPr>
              <a:t>A building floor plan that includes hazardous materials storage areas within the building, rooms, doorways, corridors, means of egress and evacuation routes.</a:t>
            </a:r>
          </a:p>
          <a:p>
            <a:pPr>
              <a:spcBef>
                <a:spcPct val="0"/>
              </a:spcBef>
              <a:spcAft>
                <a:spcPts val="400"/>
              </a:spcAft>
              <a:buFontTx/>
              <a:buChar char="•"/>
            </a:pPr>
            <a:r>
              <a:rPr lang="en-US" sz="1100" dirty="0">
                <a:latin typeface="Arial" charset="0"/>
                <a:ea typeface="ＭＳ Ｐゴシック" charset="0"/>
                <a:cs typeface="ＭＳ Ｐゴシック" charset="0"/>
              </a:rPr>
              <a:t>Your local CUPA or PA may suggest or prefer that these maps be consolidated into one or changed in other ways to benefit emergency response personnel.</a:t>
            </a:r>
          </a:p>
          <a:p>
            <a:pPr>
              <a:spcBef>
                <a:spcPts val="1200"/>
              </a:spcBef>
              <a:spcAft>
                <a:spcPts val="400"/>
              </a:spcAft>
            </a:pPr>
            <a:r>
              <a:rPr lang="en-US" sz="1100" b="1" dirty="0">
                <a:latin typeface="Arial" charset="0"/>
                <a:ea typeface="ＭＳ Ｐゴシック" charset="0"/>
                <a:cs typeface="ＭＳ Ｐゴシック" charset="0"/>
              </a:rPr>
              <a:t>Explain</a:t>
            </a:r>
          </a:p>
          <a:p>
            <a:pPr>
              <a:spcBef>
                <a:spcPct val="0"/>
              </a:spcBef>
              <a:spcAft>
                <a:spcPts val="400"/>
              </a:spcAft>
            </a:pPr>
            <a:r>
              <a:rPr lang="en-US" sz="1100" dirty="0">
                <a:latin typeface="Arial" charset="0"/>
                <a:ea typeface="ＭＳ Ｐゴシック" charset="0"/>
                <a:cs typeface="ＭＳ Ｐゴシック" charset="0"/>
              </a:rPr>
              <a:t>Upload the document, as you would any other type of upload: Click the Browse button; Locate the file on your computer; Select Save &amp; Finish to complete the upload.</a:t>
            </a:r>
          </a:p>
          <a:p>
            <a:pPr>
              <a:spcBef>
                <a:spcPts val="1200"/>
              </a:spcBef>
              <a:spcAft>
                <a:spcPts val="400"/>
              </a:spcAft>
            </a:pPr>
            <a:r>
              <a:rPr lang="en-US" sz="1100" b="1" dirty="0">
                <a:latin typeface="Arial" charset="0"/>
                <a:ea typeface="ＭＳ Ｐゴシック" charset="0"/>
                <a:cs typeface="ＭＳ Ｐゴシック" charset="0"/>
              </a:rPr>
              <a:t>Point Out</a:t>
            </a:r>
          </a:p>
          <a:p>
            <a:pPr>
              <a:spcBef>
                <a:spcPct val="0"/>
              </a:spcBef>
              <a:spcAft>
                <a:spcPts val="400"/>
              </a:spcAft>
            </a:pPr>
            <a:r>
              <a:rPr lang="en-US" sz="1100" dirty="0">
                <a:latin typeface="Arial" charset="0"/>
                <a:ea typeface="ＭＳ Ｐゴシック" charset="0"/>
                <a:cs typeface="ＭＳ Ｐゴシック" charset="0"/>
              </a:rPr>
              <a:t>Notice that the Upload </a:t>
            </a:r>
            <a:r>
              <a:rPr lang="en-US" sz="1100" dirty="0" err="1">
                <a:latin typeface="Arial" charset="0"/>
                <a:ea typeface="ＭＳ Ｐゴシック" charset="0"/>
                <a:cs typeface="ＭＳ Ｐゴシック" charset="0"/>
              </a:rPr>
              <a:t>Document(s</a:t>
            </a:r>
            <a:r>
              <a:rPr lang="en-US" sz="1100" dirty="0">
                <a:latin typeface="Arial" charset="0"/>
                <a:ea typeface="ＭＳ Ｐゴシック" charset="0"/>
                <a:cs typeface="ＭＳ Ｐゴシック" charset="0"/>
              </a:rPr>
              <a:t>) button is selected in the Document Options field. That</a:t>
            </a:r>
            <a:r>
              <a:rPr lang="ja-JP" altLang="en-US" sz="1100" dirty="0">
                <a:latin typeface="Arial" charset="0"/>
                <a:ea typeface="ＭＳ Ｐゴシック" charset="0"/>
                <a:cs typeface="ＭＳ Ｐゴシック" charset="0"/>
              </a:rPr>
              <a:t>’</a:t>
            </a:r>
            <a:r>
              <a:rPr lang="en-US" sz="1100" dirty="0" err="1">
                <a:latin typeface="Arial" charset="0"/>
                <a:ea typeface="ＭＳ Ｐゴシック" charset="0"/>
                <a:cs typeface="ＭＳ Ｐゴシック" charset="0"/>
              </a:rPr>
              <a:t>s</a:t>
            </a:r>
            <a:r>
              <a:rPr lang="en-US" sz="1100" dirty="0">
                <a:latin typeface="Arial" charset="0"/>
                <a:ea typeface="ＭＳ Ｐゴシック" charset="0"/>
                <a:cs typeface="ＭＳ Ｐゴシック" charset="0"/>
              </a:rPr>
              <a:t> because your local regulator must approve other document options. </a:t>
            </a:r>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7DB2D0-B857-9440-9206-C1724C5AFF87}" type="slidenum">
              <a:rPr lang="en-US">
                <a:solidFill>
                  <a:srgbClr val="000000"/>
                </a:solidFill>
              </a:rPr>
              <a:pPr eaLnBrk="1" hangingPunct="1"/>
              <a:t>78</a:t>
            </a:fld>
            <a:endParaRPr lang="en-US">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sz="1200" kern="1200">
                <a:solidFill>
                  <a:schemeClr val="tx1"/>
                </a:solidFill>
                <a:latin typeface="Arial" pitchFamily="-107" charset="0"/>
                <a:ea typeface="ＭＳ Ｐゴシック" pitchFamily="-107" charset="-128"/>
                <a:cs typeface="ＭＳ Ｐゴシック" pitchFamily="-107" charset="-128"/>
              </a:rPr>
              <a:t>Another document upload is the Emergency Response</a:t>
            </a:r>
            <a:r>
              <a:rPr lang="en-US"/>
              <a:t> </a:t>
            </a:r>
            <a:r>
              <a:rPr lang="en-US">
                <a:latin typeface="Arial" charset="0"/>
                <a:ea typeface="ＭＳ Ｐゴシック" charset="0"/>
                <a:cs typeface="ＭＳ Ｐゴシック" charset="0"/>
              </a:rPr>
              <a:t>Emergency </a:t>
            </a:r>
            <a:r>
              <a:rPr lang="en-US" dirty="0">
                <a:latin typeface="Arial" charset="0"/>
                <a:ea typeface="ＭＳ Ｐゴシック" charset="0"/>
                <a:cs typeface="ＭＳ Ｐゴシック" charset="0"/>
              </a:rPr>
              <a:t>Response/Contingency Plan and Employee Training Plan. This submittal is required every three years.</a:t>
            </a:r>
          </a:p>
          <a:p>
            <a:pPr>
              <a:spcBef>
                <a:spcPct val="0"/>
              </a:spcBef>
              <a:spcAft>
                <a:spcPts val="400"/>
              </a:spcAft>
            </a:pPr>
            <a:r>
              <a:rPr lang="en-US" dirty="0">
                <a:latin typeface="Arial" charset="0"/>
                <a:ea typeface="ＭＳ Ｐゴシック" charset="0"/>
                <a:cs typeface="ＭＳ Ｐゴシック" charset="0"/>
              </a:rPr>
              <a:t>The red Document Needed messages alert you that these elements have not been submitted.</a:t>
            </a: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see what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needed for the Emergency Response/Contingency Plan. </a:t>
            </a:r>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7E7140-ADA2-C44D-A020-34B62121982D}" type="slidenum">
              <a:rPr lang="en-US">
                <a:solidFill>
                  <a:srgbClr val="000000"/>
                </a:solidFill>
              </a:rPr>
              <a:pPr eaLnBrk="1" hangingPunct="1"/>
              <a:t>79</a:t>
            </a:fld>
            <a:endParaRPr lang="en-US">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You must submit an emergency response/contingency plan for your facility. Contact your local regulator for more information about providing a suitable plan.</a:t>
            </a:r>
          </a:p>
          <a:p>
            <a:pPr>
              <a:spcBef>
                <a:spcPts val="1200"/>
              </a:spcBef>
              <a:spcAft>
                <a:spcPts val="400"/>
              </a:spcAft>
            </a:pPr>
            <a:r>
              <a:rPr lang="en-US" b="1" dirty="0">
                <a:latin typeface="Arial" charset="0"/>
                <a:ea typeface="ＭＳ Ｐゴシック" charset="0"/>
                <a:cs typeface="ＭＳ Ｐゴシック" charset="0"/>
              </a:rPr>
              <a:t>Ask/Explain</a:t>
            </a:r>
          </a:p>
          <a:p>
            <a:pPr>
              <a:spcBef>
                <a:spcPct val="0"/>
              </a:spcBef>
              <a:spcAft>
                <a:spcPts val="400"/>
              </a:spcAft>
            </a:pPr>
            <a:r>
              <a:rPr lang="en-US" dirty="0">
                <a:latin typeface="Arial" charset="0"/>
                <a:ea typeface="ＭＳ Ｐゴシック" charset="0"/>
                <a:cs typeface="ＭＳ Ｐゴシック" charset="0"/>
              </a:rPr>
              <a:t>How many people have an existing emergency response/contingency plan?</a:t>
            </a:r>
          </a:p>
          <a:p>
            <a:pPr>
              <a:spcBef>
                <a:spcPct val="0"/>
              </a:spcBef>
              <a:spcAft>
                <a:spcPts val="400"/>
              </a:spcAft>
            </a:pPr>
            <a:r>
              <a:rPr lang="en-US" dirty="0">
                <a:latin typeface="Arial" charset="0"/>
                <a:ea typeface="ＭＳ Ｐゴシック" charset="0"/>
                <a:cs typeface="ＭＳ Ｐゴシック" charset="0"/>
              </a:rPr>
              <a:t>If you don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have a plan, you can use the template provided in CERS or  contact your local regulator about providing a suitable plan.</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dirty="0">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01BBFF-6046-DB42-B245-1A9AEFA367C9}" type="slidenum">
              <a:rPr lang="en-US">
                <a:solidFill>
                  <a:srgbClr val="000000"/>
                </a:solidFill>
              </a:rPr>
              <a:pPr eaLnBrk="1" hangingPunct="1"/>
              <a:t>80</a:t>
            </a:fld>
            <a:endParaRPr 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xfrm>
            <a:off x="723900" y="4389438"/>
            <a:ext cx="5546725" cy="403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dirty="0">
                <a:latin typeface="Arial" charset="0"/>
                <a:ea typeface="ＭＳ Ｐゴシック" charset="0"/>
                <a:cs typeface="ＭＳ Ｐゴシック" charset="0"/>
              </a:rPr>
              <a:t>Beginning of Module 9: Businesses/Organizations</a:t>
            </a:r>
            <a:endParaRPr lang="en-US" b="1" dirty="0">
              <a:latin typeface="Arial" charset="0"/>
              <a:ea typeface="ＭＳ Ｐゴシック" charset="0"/>
              <a:cs typeface="ＭＳ Ｐゴシック" charset="0"/>
            </a:endParaRP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 </a:t>
            </a:r>
          </a:p>
          <a:p>
            <a:pPr>
              <a:spcBef>
                <a:spcPct val="0"/>
              </a:spcBef>
              <a:spcAft>
                <a:spcPts val="400"/>
              </a:spcAft>
            </a:pPr>
            <a:r>
              <a:rPr lang="en-US" dirty="0">
                <a:latin typeface="Arial" charset="0"/>
                <a:ea typeface="ＭＳ Ｐゴシック" charset="0"/>
                <a:cs typeface="ＭＳ Ｐゴシック" charset="0"/>
              </a:rPr>
              <a:t>Let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begin by defining some CERS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terms.</a:t>
            </a:r>
          </a:p>
          <a:p>
            <a:pPr>
              <a:spcBef>
                <a:spcPts val="400"/>
              </a:spcBef>
              <a:buFontTx/>
              <a:buChar char="•"/>
            </a:pPr>
            <a:r>
              <a:rPr lang="en-US" dirty="0">
                <a:latin typeface="Arial" charset="0"/>
                <a:ea typeface="ＭＳ Ｐゴシック" charset="0"/>
                <a:cs typeface="ＭＳ Ｐゴシック" charset="0"/>
              </a:rPr>
              <a:t>Facility: A facility is a building or buildings, structure or structures at a fixed location where hazardous materials/wastes subject to regulation under the Unified Program are used, handled or stored. It could be a single underground storage tank (UST), a single building or a campus depending on the local agency practice.</a:t>
            </a:r>
          </a:p>
          <a:p>
            <a:pPr>
              <a:spcBef>
                <a:spcPts val="400"/>
              </a:spcBef>
              <a:buFontTx/>
              <a:buChar char="•"/>
            </a:pPr>
            <a:r>
              <a:rPr lang="en-US" dirty="0">
                <a:latin typeface="Arial" charset="0"/>
                <a:ea typeface="ＭＳ Ｐゴシック" charset="0"/>
                <a:cs typeface="ＭＳ Ｐゴシック" charset="0"/>
              </a:rPr>
              <a:t>Business: Business is defined in Health and Safety Code Section 25501(e): An employer, self-employed individual, trust, firm, joint stock company, corporation, partnership, or association. It includes a business organized for profit and a nonprofit business. A city or a county would be included in this definition of a business. </a:t>
            </a: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CED5236-A2D4-AB40-9C87-E96752558117}" type="slidenum">
              <a:rPr lang="en-US">
                <a:solidFill>
                  <a:srgbClr val="000000"/>
                </a:solidFill>
              </a:rPr>
              <a:pPr eaLnBrk="1" hangingPunct="1"/>
              <a:t>82</a:t>
            </a:fld>
            <a:endParaRPr 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Organization is a non-legal term coined specifically for CERS. It allows a business to manage a group of facilities that are associated with that business and to manage users who are authorized to access or report information for those facilities.</a:t>
            </a:r>
          </a:p>
          <a:p>
            <a:pPr>
              <a:spcBef>
                <a:spcPts val="400"/>
              </a:spcBef>
              <a:buFontTx/>
              <a:buChar char="•"/>
            </a:pPr>
            <a:r>
              <a:rPr lang="en-US" dirty="0">
                <a:latin typeface="Arial" charset="0"/>
                <a:ea typeface="ＭＳ Ｐゴシック" charset="0"/>
                <a:cs typeface="ＭＳ Ｐゴシック" charset="0"/>
              </a:rPr>
              <a:t>For a business with only one facility, the Business/Organization name and facility name would be the same.</a:t>
            </a:r>
          </a:p>
          <a:p>
            <a:pPr>
              <a:spcBef>
                <a:spcPts val="400"/>
              </a:spcBef>
              <a:buFontTx/>
              <a:buChar char="•"/>
            </a:pPr>
            <a:r>
              <a:rPr lang="en-US" dirty="0">
                <a:latin typeface="Arial" charset="0"/>
                <a:ea typeface="ＭＳ Ｐゴシック" charset="0"/>
                <a:cs typeface="ＭＳ Ｐゴシック" charset="0"/>
              </a:rPr>
              <a:t>For a business that has more than one facility, this term may be an abbreviated business name or other name as determined by the business. In CERS, Business refers to the Business/Organization name and not the facility name.</a:t>
            </a:r>
          </a:p>
          <a:p>
            <a:pPr>
              <a:spcBef>
                <a:spcPts val="1200"/>
              </a:spcBef>
              <a:spcAft>
                <a:spcPts val="400"/>
              </a:spcAft>
            </a:pPr>
            <a:endParaRPr lang="en-US" b="1" dirty="0">
              <a:latin typeface="Arial" charset="0"/>
              <a:ea typeface="ＭＳ Ｐゴシック" charset="0"/>
              <a:cs typeface="ＭＳ Ｐゴシック" charset="0"/>
            </a:endParaRP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AD7CA2-A59D-7841-A8D0-33BFCD884620}" type="slidenum">
              <a:rPr lang="en-US">
                <a:solidFill>
                  <a:srgbClr val="000000"/>
                </a:solidFill>
              </a:rPr>
              <a:pPr eaLnBrk="1" hangingPunct="1"/>
              <a:t>83</a:t>
            </a:fld>
            <a:endParaRPr 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If a business </a:t>
            </a:r>
            <a:r>
              <a:rPr lang="en-US" dirty="0" err="1">
                <a:latin typeface="Arial" charset="0"/>
                <a:ea typeface="ＭＳ Ｐゴシック" charset="0"/>
                <a:cs typeface="ＭＳ Ｐゴシック" charset="0"/>
              </a:rPr>
              <a:t>doesn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already have access to their facilities in CERS, they would have to request access to each site from the local CUPA. If they have facilities in 20 CUPAs, the result is more work for the business and the CUPAs, too. </a:t>
            </a:r>
          </a:p>
          <a:p>
            <a:pPr>
              <a:spcBef>
                <a:spcPct val="0"/>
              </a:spcBef>
              <a:spcAft>
                <a:spcPts val="400"/>
              </a:spcAft>
            </a:pPr>
            <a:r>
              <a:rPr lang="en-US" dirty="0">
                <a:latin typeface="Arial" charset="0"/>
                <a:ea typeface="ＭＳ Ｐゴシック" charset="0"/>
                <a:cs typeface="ＭＳ Ｐゴシック" charset="0"/>
              </a:rPr>
              <a:t>However, If a business is set up as an organization, the business can ask Cal/EPA to approve access to all of their facilities at one time.</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The business can also directly manage the users that have access to these facilities.</a:t>
            </a:r>
            <a:endParaRPr lang="en-US" dirty="0">
              <a:latin typeface="Arial" charset="0"/>
              <a:ea typeface="ＭＳ Ｐゴシック" charset="0"/>
              <a:cs typeface="ＭＳ Ｐゴシック" charset="0"/>
            </a:endParaRP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4D5D32-16B3-9347-BF75-5EDDD925F431}" type="slidenum">
              <a:rPr lang="en-US">
                <a:solidFill>
                  <a:srgbClr val="000000"/>
                </a:solidFill>
              </a:rPr>
              <a:pPr eaLnBrk="1" hangingPunct="1"/>
              <a:t>84</a:t>
            </a:fld>
            <a:endParaRPr 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Remind/Ask</a:t>
            </a:r>
          </a:p>
          <a:p>
            <a:pPr>
              <a:spcBef>
                <a:spcPct val="0"/>
              </a:spcBef>
              <a:spcAft>
                <a:spcPts val="400"/>
              </a:spcAft>
            </a:pPr>
            <a:r>
              <a:rPr lang="en-US" dirty="0">
                <a:latin typeface="Arial" charset="0"/>
                <a:ea typeface="ＭＳ Ｐゴシック" charset="0"/>
                <a:cs typeface="ＭＳ Ｐゴシック" charset="0"/>
              </a:rPr>
              <a:t>Briefly review the definition of a Business/Organization; or ask a participant to define it.</a:t>
            </a: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When assigning permissions, there are these benefits to setting up a multi-facility business as an organization:</a:t>
            </a:r>
          </a:p>
          <a:p>
            <a:pPr>
              <a:spcBef>
                <a:spcPts val="400"/>
              </a:spcBef>
              <a:buFontTx/>
              <a:buChar char="•"/>
            </a:pPr>
            <a:r>
              <a:rPr lang="en-US" dirty="0">
                <a:latin typeface="Arial" charset="0"/>
                <a:ea typeface="ＭＳ Ｐゴシック" charset="0"/>
                <a:cs typeface="ＭＳ Ｐゴシック" charset="0"/>
              </a:rPr>
              <a:t>If a business has more than one facility, the business can identify all of their facilities within the organization and they can assign user access permission to their users for all the facilities at one time. If they don't have an organization, the business would have to assign access for each facility individually and each user separately. </a:t>
            </a:r>
          </a:p>
          <a:p>
            <a:pPr>
              <a:spcBef>
                <a:spcPts val="400"/>
              </a:spcBef>
              <a:buFontTx/>
              <a:buChar char="•"/>
            </a:pPr>
            <a:r>
              <a:rPr lang="en-US" dirty="0">
                <a:latin typeface="Arial" charset="0"/>
                <a:ea typeface="ＭＳ Ｐゴシック" charset="0"/>
                <a:cs typeface="ＭＳ Ｐゴシック" charset="0"/>
              </a:rPr>
              <a:t>Under an organization, a business can assign, change or remove access permissions for one person for all facilities in the organization. In a non-organization, the user permissions are set and changed per facility. </a:t>
            </a:r>
          </a:p>
        </p:txBody>
      </p:sp>
      <p:sp>
        <p:nvSpPr>
          <p:cNvPr id="325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BA4188B-F2AF-BC46-8CAB-B3299C20781E}" type="slidenum">
              <a:rPr lang="en-US">
                <a:solidFill>
                  <a:srgbClr val="000000"/>
                </a:solidFill>
              </a:rPr>
              <a:pPr eaLnBrk="1" hangingPunct="1"/>
              <a:t>85</a:t>
            </a:fld>
            <a:endParaRPr 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dirty="0">
                <a:latin typeface="Arial" charset="0"/>
                <a:ea typeface="ＭＳ Ｐゴシック" charset="0"/>
                <a:cs typeface="ＭＳ Ｐゴシック" charset="0"/>
              </a:rPr>
              <a:t>Point out </a:t>
            </a:r>
          </a:p>
          <a:p>
            <a:r>
              <a:rPr lang="en-US" dirty="0">
                <a:latin typeface="Arial" charset="0"/>
                <a:ea typeface="ＭＳ Ｐゴシック" charset="0"/>
                <a:cs typeface="ＭＳ Ｐゴシック" charset="0"/>
              </a:rPr>
              <a:t>If you are a consultant and represent more than one Business/Organization, you can easily navigate from one Business/Organization to another Business/Organization.</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Click the Account link to see a list of all businesses (not facilities) associated with your CERS Account. </a:t>
            </a:r>
          </a:p>
          <a:p>
            <a:r>
              <a:rPr lang="en-US" dirty="0">
                <a:latin typeface="Arial" charset="0"/>
                <a:ea typeface="ＭＳ Ｐゴシック" charset="0"/>
                <a:cs typeface="ＭＳ Ｐゴシック" charset="0"/>
              </a:rPr>
              <a:t>Select one of the businesses to view its facilities. </a:t>
            </a:r>
          </a:p>
        </p:txBody>
      </p:sp>
      <p:sp>
        <p:nvSpPr>
          <p:cNvPr id="312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1B8B04-4484-A54C-A296-855BF3959099}" type="slidenum">
              <a:rPr lang="en-US">
                <a:solidFill>
                  <a:srgbClr val="000000"/>
                </a:solidFill>
              </a:rPr>
              <a:pPr eaLnBrk="1" hangingPunct="1"/>
              <a:t>86</a:t>
            </a:fld>
            <a:endParaRPr lang="en-US">
              <a:solidFill>
                <a:srgbClr val="000000"/>
              </a:solidFill>
            </a:endParaRPr>
          </a:p>
        </p:txBody>
      </p:sp>
      <p:pic>
        <p:nvPicPr>
          <p:cNvPr id="312325" name="Picture 4" descr="CB 2_17 consulta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525" y="655638"/>
            <a:ext cx="57959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i="1" dirty="0">
                <a:latin typeface="Arial" charset="0"/>
                <a:ea typeface="ＭＳ Ｐゴシック" charset="0"/>
                <a:cs typeface="ＭＳ Ｐゴシック" charset="0"/>
              </a:rPr>
              <a:t>For 1-hour presentation: skip this slide.</a:t>
            </a:r>
          </a:p>
          <a:p>
            <a:pPr>
              <a:spcBef>
                <a:spcPct val="0"/>
              </a:spcBef>
              <a:spcAft>
                <a:spcPts val="400"/>
              </a:spcAft>
            </a:pPr>
            <a:endParaRPr lang="en-US" b="1" dirty="0">
              <a:latin typeface="Arial" charset="0"/>
              <a:ea typeface="ＭＳ Ｐゴシック" charset="0"/>
              <a:cs typeface="ＭＳ Ｐゴシック" charset="0"/>
            </a:endParaRPr>
          </a:p>
          <a:p>
            <a:pPr>
              <a:spcBef>
                <a:spcPct val="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The Submittal History page lists all submittals for ALL facilities currently associated with your business.</a:t>
            </a:r>
          </a:p>
          <a:p>
            <a:pPr>
              <a:spcBef>
                <a:spcPct val="0"/>
              </a:spcBef>
              <a:spcAft>
                <a:spcPts val="400"/>
              </a:spcAft>
              <a:buFontTx/>
              <a:buChar char="•"/>
            </a:pPr>
            <a:r>
              <a:rPr lang="en-US" dirty="0">
                <a:latin typeface="Arial" charset="0"/>
                <a:ea typeface="ＭＳ Ｐゴシック" charset="0"/>
                <a:cs typeface="ＭＳ Ｐゴシック" charset="0"/>
              </a:rPr>
              <a:t>Data entered into CERS but not submitted is stored in CERS as a draft submittal but not displayed in the list of submittals (because it </a:t>
            </a:r>
            <a:r>
              <a:rPr lang="en-US" dirty="0" err="1">
                <a:latin typeface="Arial" charset="0"/>
                <a:ea typeface="ＭＳ Ｐゴシック" charset="0"/>
                <a:cs typeface="ＭＳ Ｐゴシック" charset="0"/>
              </a:rPr>
              <a:t>hasn</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t</a:t>
            </a:r>
            <a:r>
              <a:rPr lang="en-US" dirty="0">
                <a:latin typeface="Arial" charset="0"/>
                <a:ea typeface="ＭＳ Ｐゴシック" charset="0"/>
                <a:cs typeface="ＭＳ Ｐゴシック" charset="0"/>
              </a:rPr>
              <a:t> been submitted).</a:t>
            </a:r>
          </a:p>
          <a:p>
            <a:pPr>
              <a:spcBef>
                <a:spcPct val="0"/>
              </a:spcBef>
              <a:spcAft>
                <a:spcPts val="400"/>
              </a:spcAft>
              <a:buFontTx/>
              <a:buChar char="•"/>
            </a:pPr>
            <a:endParaRPr lang="en-US" dirty="0">
              <a:latin typeface="Arial" charset="0"/>
              <a:ea typeface="ＭＳ Ｐゴシック" charset="0"/>
              <a:cs typeface="ＭＳ Ｐゴシック" charset="0"/>
            </a:endParaRPr>
          </a:p>
          <a:p>
            <a:pPr>
              <a:spcBef>
                <a:spcPct val="0"/>
              </a:spcBef>
              <a:spcAft>
                <a:spcPts val="400"/>
              </a:spcAft>
            </a:pPr>
            <a:r>
              <a:rPr lang="en-US" dirty="0">
                <a:latin typeface="Arial" charset="0"/>
                <a:ea typeface="ＭＳ Ｐゴシック" charset="0"/>
                <a:cs typeface="ＭＳ Ｐゴシック" charset="0"/>
              </a:rPr>
              <a:t>To view past submittals for facilities no longer associated with your business, view the Archive. </a:t>
            </a:r>
          </a:p>
          <a:p>
            <a:pPr>
              <a:spcBef>
                <a:spcPct val="0"/>
              </a:spcBef>
              <a:spcAft>
                <a:spcPts val="400"/>
              </a:spcAft>
              <a:buFontTx/>
              <a:buChar char="•"/>
            </a:pPr>
            <a:endParaRPr lang="en-US" dirty="0">
              <a:latin typeface="Arial" charset="0"/>
              <a:ea typeface="ＭＳ Ｐゴシック" charset="0"/>
              <a:cs typeface="ＭＳ Ｐゴシック" charset="0"/>
            </a:endParaRPr>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38CD73-FD84-B445-B1FE-8921BDC4EAA7}" type="slidenum">
              <a:rPr lang="en-US">
                <a:solidFill>
                  <a:srgbClr val="000000"/>
                </a:solidFill>
              </a:rPr>
              <a:pPr eaLnBrk="1" hangingPunct="1"/>
              <a:t>87</a:t>
            </a:fld>
            <a:endParaRPr 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0"/>
              </a:spcBef>
              <a:spcAft>
                <a:spcPts val="400"/>
              </a:spcAft>
              <a:buClrTx/>
              <a:buSzTx/>
              <a:buFontTx/>
              <a:buNone/>
              <a:tabLst/>
              <a:defRPr/>
            </a:pPr>
            <a:r>
              <a:rPr lang="en-US" b="1" i="1" dirty="0">
                <a:latin typeface="Arial" charset="0"/>
                <a:ea typeface="ＭＳ Ｐゴシック" charset="0"/>
                <a:cs typeface="ＭＳ Ｐゴシック" charset="0"/>
              </a:rPr>
              <a:t>For 1-hour presentation: skip this slide.</a:t>
            </a:r>
          </a:p>
          <a:p>
            <a:pPr>
              <a:spcBef>
                <a:spcPct val="0"/>
              </a:spcBef>
              <a:spcAft>
                <a:spcPts val="400"/>
              </a:spcAft>
            </a:pPr>
            <a:endParaRPr lang="en-US" b="1" dirty="0">
              <a:latin typeface="Arial" charset="0"/>
              <a:ea typeface="ＭＳ Ｐゴシック" charset="0"/>
              <a:cs typeface="ＭＳ Ｐゴシック" charset="0"/>
            </a:endParaRPr>
          </a:p>
          <a:p>
            <a:pPr>
              <a:spcBef>
                <a:spcPct val="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If you have more than one facility, it</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easy to access submittal information for a specific facility— begin by clicking the Submittal button on the Task Bar.</a:t>
            </a:r>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04AF75-BB98-9D41-9DC3-9ABC632BAC68}" type="slidenum">
              <a:rPr lang="en-US">
                <a:solidFill>
                  <a:srgbClr val="000000"/>
                </a:solidFill>
              </a:rPr>
              <a:pPr eaLnBrk="1" hangingPunct="1"/>
              <a:t>88</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dirty="0">
                <a:latin typeface="Arial" charset="0"/>
                <a:ea typeface="ＭＳ Ｐゴシック" charset="0"/>
                <a:cs typeface="ＭＳ Ｐゴシック" charset="0"/>
              </a:rPr>
              <a:t>For 1-hour presentation: skip this slide</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Many California businesses fall under the Unified Program</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s</a:t>
            </a:r>
            <a:r>
              <a:rPr lang="en-US" dirty="0">
                <a:latin typeface="Arial" charset="0"/>
                <a:ea typeface="ＭＳ Ｐゴシック" charset="0"/>
                <a:cs typeface="ＭＳ Ｐゴシック" charset="0"/>
              </a:rPr>
              <a:t> regulatory requirements to assemble and submit data regarding hazardous material regulatory activities, chemical inventories, underground and aboveground storage tanks, and hazardous waste generation. </a:t>
            </a:r>
          </a:p>
          <a:p>
            <a:r>
              <a:rPr lang="en-US" dirty="0">
                <a:latin typeface="Arial" charset="0"/>
                <a:ea typeface="ＭＳ Ｐゴシック" charset="0"/>
                <a:cs typeface="ＭＳ Ｐゴシック" charset="0"/>
              </a:rPr>
              <a:t>In most cases, businesses must report this data for each physical site/facility owned or operated by the business. Businesses can use CERS to submit much of this information electronically to their local regulators.</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Participants Introductions</a:t>
            </a:r>
          </a:p>
          <a:p>
            <a:r>
              <a:rPr lang="en-US" dirty="0">
                <a:latin typeface="Arial" charset="0"/>
                <a:ea typeface="ＭＳ Ｐゴシック" charset="0"/>
                <a:cs typeface="ＭＳ Ｐゴシック" charset="0"/>
              </a:rPr>
              <a:t>Based on the size of the audience,</a:t>
            </a:r>
          </a:p>
          <a:p>
            <a:pPr>
              <a:spcBef>
                <a:spcPts val="400"/>
              </a:spcBef>
              <a:buFontTx/>
              <a:buChar char="•"/>
            </a:pPr>
            <a:r>
              <a:rPr lang="en-US" dirty="0">
                <a:latin typeface="Arial" charset="0"/>
                <a:ea typeface="ＭＳ Ｐゴシック" charset="0"/>
                <a:cs typeface="ＭＳ Ｐゴシック" charset="0"/>
              </a:rPr>
              <a:t>Ask participants to introduce themselves and state their type of business.</a:t>
            </a:r>
          </a:p>
          <a:p>
            <a:pPr>
              <a:spcBef>
                <a:spcPts val="400"/>
              </a:spcBef>
              <a:buFontTx/>
              <a:buChar char="•"/>
            </a:pPr>
            <a:r>
              <a:rPr lang="en-US" dirty="0">
                <a:latin typeface="Arial" charset="0"/>
                <a:ea typeface="ＭＳ Ｐゴシック" charset="0"/>
                <a:cs typeface="ＭＳ Ｐゴシック" charset="0"/>
              </a:rPr>
              <a:t>Poll the audience to determine the types of business represented. Call out each business type and ask participants to raise their hand as relevant.</a:t>
            </a:r>
          </a:p>
          <a:p>
            <a:r>
              <a:rPr lang="en-US" dirty="0">
                <a:latin typeface="Arial" charset="0"/>
                <a:ea typeface="ＭＳ Ｐゴシック" charset="0"/>
                <a:cs typeface="ＭＳ Ｐゴシック" charset="0"/>
              </a:rPr>
              <a:t>Customize the training based on the audience make-up. </a:t>
            </a:r>
          </a:p>
        </p:txBody>
      </p:sp>
      <p:sp>
        <p:nvSpPr>
          <p:cNvPr id="292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156E4C-A9A2-804B-AFAA-6DC3FF6C35A4}" type="slidenum">
              <a:rPr lang="en-US"/>
              <a:pPr eaLnBrk="1" hangingPunct="1"/>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The My Business button in the Tray takes you to a Business Summary page. </a:t>
            </a:r>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66FBCFD-A40A-7243-929A-9CB103BEB9DC}" type="slidenum">
              <a:rPr lang="en-US">
                <a:solidFill>
                  <a:srgbClr val="000000"/>
                </a:solidFill>
              </a:rPr>
              <a:pPr eaLnBrk="1" hangingPunct="1"/>
              <a:t>89</a:t>
            </a:fld>
            <a:endParaRPr 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ts val="1200"/>
              </a:spcBef>
              <a:spcAft>
                <a:spcPts val="400"/>
              </a:spcAft>
              <a:buClrTx/>
              <a:buSzTx/>
              <a:buFontTx/>
              <a:buNone/>
              <a:tabLst/>
              <a:defRPr/>
            </a:pPr>
            <a:r>
              <a:rPr lang="en-US" sz="1200" b="1" dirty="0">
                <a:latin typeface="Arial" charset="0"/>
                <a:ea typeface="ＭＳ Ｐゴシック" charset="0"/>
                <a:cs typeface="ＭＳ Ｐゴシック" charset="0"/>
              </a:rPr>
              <a:t>End of Module 9: Businesses/Organizations</a:t>
            </a:r>
            <a:endParaRPr lang="en-US" b="1" dirty="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endParaRPr lang="en-US" b="1" i="1" dirty="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1200"/>
              </a:spcBef>
              <a:spcAft>
                <a:spcPts val="400"/>
              </a:spcAft>
              <a:buClrTx/>
              <a:buSzTx/>
              <a:buFontTx/>
              <a:buNone/>
              <a:tabLst/>
              <a:defRPr/>
            </a:pPr>
            <a:r>
              <a:rPr lang="en-US" b="1" i="1" dirty="0">
                <a:latin typeface="Arial" charset="0"/>
                <a:ea typeface="ＭＳ Ｐゴシック" charset="0"/>
                <a:cs typeface="ＭＳ Ｐゴシック" charset="0"/>
              </a:rPr>
              <a:t>For 1-hour presentation: skip this slide</a:t>
            </a:r>
          </a:p>
          <a:p>
            <a:pPr>
              <a:spcBef>
                <a:spcPts val="1200"/>
              </a:spcBef>
              <a:spcAft>
                <a:spcPts val="400"/>
              </a:spcAft>
            </a:pPr>
            <a:endParaRPr lang="en-US" b="1" dirty="0">
              <a:latin typeface="Arial" charset="0"/>
              <a:ea typeface="ＭＳ Ｐゴシック" charset="0"/>
              <a:cs typeface="ＭＳ Ｐゴシック" charset="0"/>
            </a:endParaRPr>
          </a:p>
          <a:p>
            <a:pPr>
              <a:spcBef>
                <a:spcPts val="1200"/>
              </a:spcBef>
              <a:spcAft>
                <a:spcPts val="400"/>
              </a:spcAft>
            </a:pPr>
            <a:r>
              <a:rPr lang="en-US" b="1" dirty="0">
                <a:latin typeface="Arial" charset="0"/>
                <a:ea typeface="ＭＳ Ｐゴシック" charset="0"/>
                <a:cs typeface="ＭＳ Ｐゴシック" charset="0"/>
              </a:rPr>
              <a:t>Explain</a:t>
            </a:r>
          </a:p>
          <a:p>
            <a:pPr>
              <a:spcBef>
                <a:spcPct val="0"/>
              </a:spcBef>
              <a:spcAft>
                <a:spcPts val="400"/>
              </a:spcAft>
            </a:pPr>
            <a:r>
              <a:rPr lang="en-US" dirty="0">
                <a:latin typeface="Arial" charset="0"/>
                <a:ea typeface="ＭＳ Ｐゴシック" charset="0"/>
                <a:cs typeface="ＭＳ Ｐゴシック" charset="0"/>
              </a:rPr>
              <a:t>On the Business Summary page you see general information associated with the business and a list of people and their Account Status. </a:t>
            </a:r>
          </a:p>
          <a:p>
            <a:pPr>
              <a:spcBef>
                <a:spcPct val="0"/>
              </a:spcBef>
              <a:spcAft>
                <a:spcPts val="400"/>
              </a:spcAft>
            </a:pPr>
            <a:endParaRPr lang="en-US" dirty="0">
              <a:latin typeface="Arial" charset="0"/>
              <a:ea typeface="ＭＳ Ｐゴシック" charset="0"/>
              <a:cs typeface="ＭＳ Ｐゴシック" charset="0"/>
            </a:endParaRPr>
          </a:p>
          <a:p>
            <a:pPr>
              <a:spcBef>
                <a:spcPct val="0"/>
              </a:spcBef>
              <a:spcAft>
                <a:spcPts val="400"/>
              </a:spcAft>
            </a:pPr>
            <a:r>
              <a:rPr lang="en-US" sz="1200" b="1" kern="1200" dirty="0">
                <a:solidFill>
                  <a:schemeClr val="tx1"/>
                </a:solidFill>
                <a:latin typeface="Arial" pitchFamily="-107" charset="0"/>
                <a:ea typeface="ＭＳ Ｐゴシック" pitchFamily="-107" charset="-128"/>
                <a:cs typeface="ＭＳ Ｐゴシック" pitchFamily="-107" charset="-128"/>
              </a:rPr>
              <a:t>Questions?</a:t>
            </a:r>
          </a:p>
          <a:p>
            <a:pPr>
              <a:spcBef>
                <a:spcPct val="0"/>
              </a:spcBef>
              <a:spcAft>
                <a:spcPts val="400"/>
              </a:spcAft>
            </a:pPr>
            <a:r>
              <a:rPr lang="en-US" sz="1200" kern="1200" dirty="0">
                <a:solidFill>
                  <a:schemeClr val="tx1"/>
                </a:solidFill>
                <a:latin typeface="Arial" pitchFamily="-107" charset="0"/>
                <a:ea typeface="ＭＳ Ｐゴシック" pitchFamily="-107" charset="-128"/>
                <a:cs typeface="ＭＳ Ｐゴシック" pitchFamily="-107" charset="-128"/>
              </a:rPr>
              <a:t>This is the end of this module. Are there any questions pertaining to this module? Please save your other questions to the end of the presentation.</a:t>
            </a:r>
            <a:r>
              <a:rPr lang="en-US" dirty="0"/>
              <a:t> </a:t>
            </a:r>
            <a:endParaRPr lang="en-US">
              <a:latin typeface="Arial" charset="0"/>
              <a:ea typeface="ＭＳ Ｐゴシック" charset="0"/>
              <a:cs typeface="ＭＳ Ｐゴシック" charset="0"/>
            </a:endParaRPr>
          </a:p>
          <a:p>
            <a:pPr>
              <a:spcBef>
                <a:spcPct val="0"/>
              </a:spcBef>
              <a:spcAft>
                <a:spcPts val="400"/>
              </a:spcAft>
            </a:pPr>
            <a:endParaRPr lang="en-US" dirty="0">
              <a:latin typeface="Arial" charset="0"/>
              <a:ea typeface="ＭＳ Ｐゴシック" charset="0"/>
              <a:cs typeface="ＭＳ Ｐゴシック" charset="0"/>
            </a:endParaRPr>
          </a:p>
        </p:txBody>
      </p:sp>
      <p:sp>
        <p:nvSpPr>
          <p:cNvPr id="329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00BC88F-4F8B-7247-A397-096411DA5ADF}" type="slidenum">
              <a:rPr lang="en-US">
                <a:solidFill>
                  <a:srgbClr val="000000"/>
                </a:solidFill>
              </a:rPr>
              <a:pPr eaLnBrk="1" hangingPunct="1"/>
              <a:t>90</a:t>
            </a:fld>
            <a:endParaRPr 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400"/>
              </a:spcAft>
            </a:pPr>
            <a:r>
              <a:rPr lang="en-US" b="1" dirty="0">
                <a:latin typeface="Arial" charset="0"/>
                <a:ea typeface="ＭＳ Ｐゴシック" charset="0"/>
                <a:cs typeface="ＭＳ Ｐゴシック" charset="0"/>
              </a:rPr>
              <a:t>Explain</a:t>
            </a:r>
          </a:p>
          <a:p>
            <a:r>
              <a:rPr lang="en-US" dirty="0">
                <a:latin typeface="Arial" charset="0"/>
                <a:ea typeface="ＭＳ Ｐゴシック" charset="0"/>
                <a:cs typeface="ＭＳ Ｐゴシック" charset="0"/>
              </a:rPr>
              <a:t>If you have questions about using CERS for online reporting, refer to your CUPA or PA. You can also request help from the CERS Help Center via the link  on your Home page.</a:t>
            </a:r>
          </a:p>
          <a:p>
            <a:pPr>
              <a:spcBef>
                <a:spcPts val="1200"/>
              </a:spcBef>
              <a:spcAft>
                <a:spcPts val="400"/>
              </a:spcAft>
            </a:pPr>
            <a:r>
              <a:rPr lang="en-US" b="1" dirty="0">
                <a:latin typeface="Arial" charset="0"/>
                <a:ea typeface="ＭＳ Ｐゴシック" charset="0"/>
                <a:cs typeface="ＭＳ Ｐゴシック" charset="0"/>
              </a:rPr>
              <a:t>Point Out</a:t>
            </a:r>
          </a:p>
          <a:p>
            <a:pPr>
              <a:spcBef>
                <a:spcPct val="0"/>
              </a:spcBef>
              <a:spcAft>
                <a:spcPts val="400"/>
              </a:spcAft>
            </a:pPr>
            <a:r>
              <a:rPr lang="en-US" dirty="0">
                <a:latin typeface="Arial" charset="0"/>
                <a:ea typeface="ＭＳ Ｐゴシック" charset="0"/>
                <a:cs typeface="ＭＳ Ｐゴシック" charset="0"/>
              </a:rPr>
              <a:t>Remind participants they also have the </a:t>
            </a:r>
            <a:r>
              <a:rPr lang="en-US" i="1" dirty="0">
                <a:latin typeface="Arial" charset="0"/>
                <a:ea typeface="ＭＳ Ｐゴシック" charset="0"/>
                <a:cs typeface="ＭＳ Ｐゴシック" charset="0"/>
              </a:rPr>
              <a:t>CERS Business—Getting Started</a:t>
            </a:r>
            <a:r>
              <a:rPr lang="en-US" dirty="0">
                <a:latin typeface="Arial" charset="0"/>
                <a:ea typeface="ＭＳ Ｐゴシック" charset="0"/>
                <a:cs typeface="ＭＳ Ｐゴシック" charset="0"/>
              </a:rPr>
              <a:t> handout that provides information to help them get started using CERS. </a:t>
            </a:r>
          </a:p>
          <a:p>
            <a:pPr>
              <a:spcBef>
                <a:spcPct val="0"/>
              </a:spcBef>
              <a:spcAft>
                <a:spcPts val="400"/>
              </a:spcAft>
            </a:pPr>
            <a:endParaRPr lang="en-US" sz="1200" kern="1200" dirty="0">
              <a:solidFill>
                <a:schemeClr val="tx1"/>
              </a:solidFill>
              <a:latin typeface="Arial" pitchFamily="-107" charset="0"/>
              <a:ea typeface="ＭＳ Ｐゴシック" pitchFamily="-107" charset="-128"/>
              <a:cs typeface="+mn-cs"/>
            </a:endParaRPr>
          </a:p>
          <a:p>
            <a:pPr>
              <a:spcBef>
                <a:spcPct val="0"/>
              </a:spcBef>
              <a:spcAft>
                <a:spcPts val="400"/>
              </a:spcAft>
            </a:pPr>
            <a:r>
              <a:rPr lang="en-US" sz="1200" kern="1200" dirty="0">
                <a:solidFill>
                  <a:schemeClr val="tx1"/>
                </a:solidFill>
                <a:latin typeface="Arial" pitchFamily="-107" charset="0"/>
                <a:ea typeface="ＭＳ Ｐゴシック" pitchFamily="-107" charset="-128"/>
                <a:cs typeface="+mn-cs"/>
              </a:rPr>
              <a:t>Thank you for joining is</a:t>
            </a:r>
          </a:p>
          <a:p>
            <a:pPr>
              <a:spcBef>
                <a:spcPct val="0"/>
              </a:spcBef>
              <a:spcAft>
                <a:spcPts val="400"/>
              </a:spcAft>
            </a:pPr>
            <a:endParaRPr lang="en-US" dirty="0">
              <a:latin typeface="Arial" charset="0"/>
              <a:ea typeface="ＭＳ Ｐゴシック" charset="0"/>
              <a:cs typeface="ＭＳ Ｐゴシック" charset="0"/>
            </a:endParaRPr>
          </a:p>
        </p:txBody>
      </p:sp>
      <p:sp>
        <p:nvSpPr>
          <p:cNvPr id="388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D8C26EA-B4C9-6142-8A63-BD2ECF8792CA}" type="slidenum">
              <a:rPr lang="en-US">
                <a:solidFill>
                  <a:srgbClr val="000000"/>
                </a:solidFill>
              </a:rPr>
              <a:pPr eaLnBrk="1" hangingPunct="1"/>
              <a:t>92</a:t>
            </a:fld>
            <a:endParaRPr 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charset="0"/>
                <a:ea typeface="ＭＳ Ｐゴシック" charset="0"/>
                <a:cs typeface="ＭＳ Ｐゴシック" charset="0"/>
              </a:rPr>
              <a:t>Questions</a:t>
            </a:r>
            <a:br>
              <a:rPr lang="en-US" dirty="0">
                <a:latin typeface="Arial" charset="0"/>
                <a:ea typeface="ＭＳ Ｐゴシック" charset="0"/>
                <a:cs typeface="ＭＳ Ｐゴシック" charset="0"/>
              </a:rPr>
            </a:br>
            <a:r>
              <a:rPr lang="en-US" sz="1200" kern="1200" dirty="0">
                <a:solidFill>
                  <a:schemeClr val="tx1"/>
                </a:solidFill>
                <a:latin typeface="Arial" pitchFamily="-107" charset="0"/>
                <a:ea typeface="ＭＳ Ｐゴシック" pitchFamily="-107" charset="-128"/>
                <a:cs typeface="ＭＳ Ｐゴシック" pitchFamily="-107" charset="-128"/>
              </a:rPr>
              <a:t>Are there any further questions on the modules we presented today?</a:t>
            </a:r>
            <a:br>
              <a:rPr lang="en-US" sz="1200" kern="1200" dirty="0">
                <a:solidFill>
                  <a:schemeClr val="tx1"/>
                </a:solidFill>
                <a:latin typeface="Arial" pitchFamily="-107" charset="0"/>
                <a:ea typeface="ＭＳ Ｐゴシック" pitchFamily="-107" charset="-128"/>
                <a:cs typeface="ＭＳ Ｐゴシック" pitchFamily="-107" charset="-128"/>
              </a:rPr>
            </a:br>
            <a:r>
              <a:rPr lang="en-US" sz="1200" kern="1200" dirty="0">
                <a:solidFill>
                  <a:schemeClr val="tx1"/>
                </a:solidFill>
                <a:latin typeface="Arial" pitchFamily="-107" charset="0"/>
                <a:ea typeface="ＭＳ Ｐゴシック" pitchFamily="-107" charset="-128"/>
                <a:cs typeface="ＭＳ Ｐゴシック" pitchFamily="-107" charset="-128"/>
              </a:rPr>
              <a:t>Are there any other CERS related questions?</a:t>
            </a:r>
            <a:endParaRPr lang="en-US" sz="1200" kern="1200">
              <a:solidFill>
                <a:schemeClr val="tx1"/>
              </a:solidFill>
              <a:latin typeface="Arial" pitchFamily="-107" charset="0"/>
              <a:ea typeface="ＭＳ Ｐゴシック" pitchFamily="-107" charset="-128"/>
              <a:cs typeface="ＭＳ Ｐゴシック" pitchFamily="-107" charset="-128"/>
            </a:endParaRPr>
          </a:p>
          <a:p>
            <a:endParaRPr lang="en-US"/>
          </a:p>
        </p:txBody>
      </p:sp>
      <p:sp>
        <p:nvSpPr>
          <p:cNvPr id="4" name="Slide Number Placeholder 3"/>
          <p:cNvSpPr>
            <a:spLocks noGrp="1"/>
          </p:cNvSpPr>
          <p:nvPr>
            <p:ph type="sldNum" sz="quarter" idx="10"/>
          </p:nvPr>
        </p:nvSpPr>
        <p:spPr/>
        <p:txBody>
          <a:bodyPr/>
          <a:lstStyle/>
          <a:p>
            <a:fld id="{D0F29310-A6F7-F843-AAD5-A72FB7747628}" type="slidenum">
              <a:rPr lang="en-US" smtClean="0"/>
              <a:pPr/>
              <a:t>93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xfrm>
            <a:off x="693738" y="4386263"/>
            <a:ext cx="5546725" cy="297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spcAft>
                <a:spcPts val="400"/>
              </a:spcAft>
            </a:pPr>
            <a:r>
              <a:rPr lang="en-US" b="1">
                <a:latin typeface="Arial" charset="0"/>
                <a:ea typeface="ＭＳ Ｐゴシック" charset="0"/>
                <a:cs typeface="ＭＳ Ｐゴシック" charset="0"/>
              </a:rPr>
              <a:t>Explain</a:t>
            </a:r>
          </a:p>
          <a:p>
            <a:pPr>
              <a:spcBef>
                <a:spcPct val="0"/>
              </a:spcBef>
              <a:spcAft>
                <a:spcPts val="400"/>
              </a:spcAft>
            </a:pPr>
            <a:r>
              <a:rPr lang="en-US">
                <a:latin typeface="Arial" charset="0"/>
                <a:ea typeface="ＭＳ Ｐゴシック" charset="0"/>
                <a:cs typeface="ＭＳ Ｐゴシック" charset="0"/>
              </a:rPr>
              <a:t>Reporting options include: </a:t>
            </a:r>
          </a:p>
          <a:p>
            <a:pPr>
              <a:buFontTx/>
              <a:buChar char="•"/>
            </a:pPr>
            <a:r>
              <a:rPr lang="en-US">
                <a:latin typeface="Arial" charset="0"/>
                <a:ea typeface="ＭＳ Ｐゴシック" charset="0"/>
                <a:cs typeface="ＭＳ Ｐゴシック" charset="0"/>
              </a:rPr>
              <a:t>Full reporting for a new business or for first-time reporting of hazardous materials/hazardous waste required information.</a:t>
            </a:r>
          </a:p>
          <a:p>
            <a:pPr>
              <a:buFontTx/>
              <a:buChar char="•"/>
            </a:pPr>
            <a:r>
              <a:rPr lang="en-US">
                <a:latin typeface="Arial" charset="0"/>
                <a:ea typeface="ＭＳ Ｐゴシック" charset="0"/>
                <a:cs typeface="ＭＳ Ｐゴシック" charset="0"/>
              </a:rPr>
              <a:t>Partial reporting</a:t>
            </a:r>
          </a:p>
          <a:p>
            <a:pPr>
              <a:buFontTx/>
              <a:buChar char="•"/>
            </a:pPr>
            <a:r>
              <a:rPr lang="en-US">
                <a:latin typeface="Arial" charset="0"/>
                <a:ea typeface="ＭＳ Ｐゴシック" charset="0"/>
                <a:cs typeface="ＭＳ Ｐゴシック" charset="0"/>
              </a:rPr>
              <a:t>Updating existing records</a:t>
            </a:r>
          </a:p>
          <a:p>
            <a:pPr>
              <a:spcBef>
                <a:spcPct val="0"/>
              </a:spcBef>
              <a:spcAft>
                <a:spcPts val="400"/>
              </a:spcAft>
            </a:pPr>
            <a:endParaRPr lang="en-US">
              <a:latin typeface="Arial" charset="0"/>
              <a:ea typeface="ＭＳ Ｐゴシック" charset="0"/>
              <a:cs typeface="ＭＳ Ｐゴシック" charset="0"/>
            </a:endParaRP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12A0BE8-52F9-8B47-9E34-592C2FDF4D7F}" type="slidenum">
              <a:rPr lang="en-US"/>
              <a:pPr eaLnBrk="1" hangingPunct="1"/>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vmlDrawing" Target="../drawings/vmlDrawing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vmlDrawing" Target="../drawings/vmlDrawing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vmlDrawing" Target="../drawings/vmlDrawing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vmlDrawing" Target="../drawings/vmlDrawing1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7.xml"/><Relationship Id="rId1" Type="http://schemas.openxmlformats.org/officeDocument/2006/relationships/vmlDrawing" Target="../drawings/vmlDrawing1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8.xml"/><Relationship Id="rId1" Type="http://schemas.openxmlformats.org/officeDocument/2006/relationships/vmlDrawing" Target="../drawings/vmlDrawing1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9.xml"/><Relationship Id="rId1" Type="http://schemas.openxmlformats.org/officeDocument/2006/relationships/vmlDrawing" Target="../drawings/vmlDrawing1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0.xml"/><Relationship Id="rId1" Type="http://schemas.openxmlformats.org/officeDocument/2006/relationships/vmlDrawing" Target="../drawings/vmlDrawing1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1.xml"/><Relationship Id="rId1" Type="http://schemas.openxmlformats.org/officeDocument/2006/relationships/vmlDrawing" Target="../drawings/vmlDrawing1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2.xml"/><Relationship Id="rId1" Type="http://schemas.openxmlformats.org/officeDocument/2006/relationships/vmlDrawing" Target="../drawings/vmlDrawing1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3.xml"/><Relationship Id="rId1" Type="http://schemas.openxmlformats.org/officeDocument/2006/relationships/vmlDrawing" Target="../drawings/vmlDrawing1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4.xml"/><Relationship Id="rId1" Type="http://schemas.openxmlformats.org/officeDocument/2006/relationships/vmlDrawing" Target="../drawings/vmlDrawing1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4.xml"/><Relationship Id="rId1" Type="http://schemas.openxmlformats.org/officeDocument/2006/relationships/vmlDrawing" Target="../drawings/vmlDrawing1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5.xml"/><Relationship Id="rId1" Type="http://schemas.openxmlformats.org/officeDocument/2006/relationships/vmlDrawing" Target="../drawings/vmlDrawing2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7.xml"/><Relationship Id="rId1" Type="http://schemas.openxmlformats.org/officeDocument/2006/relationships/vmlDrawing" Target="../drawings/vmlDrawing2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8.xml"/><Relationship Id="rId1" Type="http://schemas.openxmlformats.org/officeDocument/2006/relationships/vmlDrawing" Target="../drawings/vmlDrawing2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9.xml"/><Relationship Id="rId1" Type="http://schemas.openxmlformats.org/officeDocument/2006/relationships/vmlDrawing" Target="../drawings/vmlDrawing2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0.xml"/><Relationship Id="rId1" Type="http://schemas.openxmlformats.org/officeDocument/2006/relationships/vmlDrawing" Target="../drawings/vmlDrawing2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1.xml"/><Relationship Id="rId1" Type="http://schemas.openxmlformats.org/officeDocument/2006/relationships/vmlDrawing" Target="../drawings/vmlDrawing2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2.xml"/><Relationship Id="rId1" Type="http://schemas.openxmlformats.org/officeDocument/2006/relationships/vmlDrawing" Target="../drawings/vmlDrawing2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3.xml"/><Relationship Id="rId1" Type="http://schemas.openxmlformats.org/officeDocument/2006/relationships/vmlDrawing" Target="../drawings/vmlDrawing2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4.xml"/><Relationship Id="rId1" Type="http://schemas.openxmlformats.org/officeDocument/2006/relationships/vmlDrawing" Target="../drawings/vmlDrawing2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4.xml"/><Relationship Id="rId1" Type="http://schemas.openxmlformats.org/officeDocument/2006/relationships/vmlDrawing" Target="../drawings/vmlDrawing2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5.xml"/><Relationship Id="rId1" Type="http://schemas.openxmlformats.org/officeDocument/2006/relationships/vmlDrawing" Target="../drawings/vmlDrawing3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6.xml"/><Relationship Id="rId1" Type="http://schemas.openxmlformats.org/officeDocument/2006/relationships/vmlDrawing" Target="../drawings/vmlDrawing3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7.xml"/><Relationship Id="rId1" Type="http://schemas.openxmlformats.org/officeDocument/2006/relationships/vmlDrawing" Target="../drawings/vmlDrawing3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8.xml"/><Relationship Id="rId1" Type="http://schemas.openxmlformats.org/officeDocument/2006/relationships/vmlDrawing" Target="../drawings/vmlDrawing3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9.xml"/><Relationship Id="rId1" Type="http://schemas.openxmlformats.org/officeDocument/2006/relationships/vmlDrawing" Target="../drawings/vmlDrawing3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0.xml"/><Relationship Id="rId1" Type="http://schemas.openxmlformats.org/officeDocument/2006/relationships/vmlDrawing" Target="../drawings/vmlDrawing3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1.xml"/><Relationship Id="rId1" Type="http://schemas.openxmlformats.org/officeDocument/2006/relationships/vmlDrawing" Target="../drawings/vmlDrawing3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2.xml"/><Relationship Id="rId1" Type="http://schemas.openxmlformats.org/officeDocument/2006/relationships/vmlDrawing" Target="../drawings/vmlDrawing3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3.xml"/><Relationship Id="rId1" Type="http://schemas.openxmlformats.org/officeDocument/2006/relationships/vmlDrawing" Target="../drawings/vmlDrawing3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4.xml"/><Relationship Id="rId1" Type="http://schemas.openxmlformats.org/officeDocument/2006/relationships/vmlDrawing" Target="../drawings/vmlDrawing39.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5.xml"/><Relationship Id="rId1" Type="http://schemas.openxmlformats.org/officeDocument/2006/relationships/vmlDrawing" Target="../drawings/vmlDrawing40.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6.xml"/><Relationship Id="rId1" Type="http://schemas.openxmlformats.org/officeDocument/2006/relationships/vmlDrawing" Target="../drawings/vmlDrawing41.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37.xml"/><Relationship Id="rId1" Type="http://schemas.openxmlformats.org/officeDocument/2006/relationships/vmlDrawing" Target="../drawings/vmlDrawing4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7.xml"/><Relationship Id="rId1" Type="http://schemas.openxmlformats.org/officeDocument/2006/relationships/vmlDrawing" Target="../drawings/vmlDrawing4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8.xml"/><Relationship Id="rId1" Type="http://schemas.openxmlformats.org/officeDocument/2006/relationships/vmlDrawing" Target="../drawings/vmlDrawing4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9.xml"/><Relationship Id="rId1" Type="http://schemas.openxmlformats.org/officeDocument/2006/relationships/vmlDrawing" Target="../drawings/vmlDrawing4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0.xml"/><Relationship Id="rId1" Type="http://schemas.openxmlformats.org/officeDocument/2006/relationships/vmlDrawing" Target="../drawings/vmlDrawing46.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1.xml"/><Relationship Id="rId1" Type="http://schemas.openxmlformats.org/officeDocument/2006/relationships/vmlDrawing" Target="../drawings/vmlDrawing47.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1.xml"/><Relationship Id="rId1" Type="http://schemas.openxmlformats.org/officeDocument/2006/relationships/vmlDrawing" Target="../drawings/vmlDrawing48.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vmlDrawing" Target="../drawings/vmlDrawing5.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0" y="0"/>
            <a:ext cx="9177338" cy="6235700"/>
          </a:xfrm>
          <a:prstGeom prst="rect">
            <a:avLst/>
          </a:prstGeom>
          <a:gradFill rotWithShape="1">
            <a:gsLst>
              <a:gs pos="0">
                <a:srgbClr val="5B842B">
                  <a:alpha val="0"/>
                </a:srgbClr>
              </a:gs>
              <a:gs pos="100000">
                <a:srgbClr val="5B842B">
                  <a:alpha val="25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9" name="Picture 1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6"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Slide Number Placeholder 21"/>
          <p:cNvSpPr>
            <a:spLocks noGrp="1"/>
          </p:cNvSpPr>
          <p:nvPr>
            <p:ph type="sldNum" sz="quarter" idx="17"/>
          </p:nvPr>
        </p:nvSpPr>
        <p:spPr/>
        <p:txBody>
          <a:bodyPr/>
          <a:lstStyle>
            <a:lvl1pPr>
              <a:defRPr/>
            </a:lvl1pPr>
          </a:lstStyle>
          <a:p>
            <a:fld id="{1B4D4CD0-D4FA-4E42-9C7F-88D00B5C246F}" type="slidenum">
              <a:rPr lang="en-US"/>
              <a:pPr/>
              <a:t>‹#›</a:t>
            </a:fld>
            <a:endParaRPr lang="en-US"/>
          </a:p>
        </p:txBody>
      </p:sp>
      <p:sp>
        <p:nvSpPr>
          <p:cNvPr id="15" name="Rectangle 2"/>
          <p:cNvSpPr>
            <a:spLocks noGrp="1" noChangeArrowheads="1"/>
          </p:cNvSpPr>
          <p:nvPr>
            <p:ph type="ctrTitle" hasCustomPrompt="1"/>
          </p:nvPr>
        </p:nvSpPr>
        <p:spPr>
          <a:xfrm>
            <a:off x="762000" y="609600"/>
            <a:ext cx="4572000" cy="708025"/>
          </a:xfrm>
        </p:spPr>
        <p:txBody>
          <a:bodyPr anchor="t"/>
          <a:lstStyle>
            <a:lvl1pPr>
              <a:lnSpc>
                <a:spcPct val="90000"/>
              </a:lnSpc>
              <a:defRPr sz="3600">
                <a:solidFill>
                  <a:schemeClr val="tx1"/>
                </a:solidFill>
                <a:effectLst>
                  <a:outerShdw blurRad="76200" dist="76200" dir="2700000" algn="tl" rotWithShape="0">
                    <a:srgbClr val="000000">
                      <a:alpha val="30000"/>
                    </a:srgbClr>
                  </a:outerShdw>
                </a:effectLst>
              </a:defRPr>
            </a:lvl1pPr>
          </a:lstStyle>
          <a:p>
            <a:r>
              <a:rPr lang="en-US" dirty="0"/>
              <a:t>CERS Online Reporting</a:t>
            </a:r>
          </a:p>
        </p:txBody>
      </p:sp>
      <p:pic>
        <p:nvPicPr>
          <p:cNvPr id="17" name="Picture 12"/>
          <p:cNvPicPr>
            <a:picLocks noChangeAspect="1" noChangeArrowheads="1"/>
          </p:cNvPicPr>
          <p:nvPr userDrawn="1"/>
        </p:nvPicPr>
        <p:blipFill>
          <a:blip r:embed="rId5"/>
          <a:srcRect/>
          <a:stretch>
            <a:fillRect/>
          </a:stretch>
        </p:blipFill>
        <p:spPr bwMode="auto">
          <a:xfrm>
            <a:off x="304800" y="2209800"/>
            <a:ext cx="3962400" cy="3959225"/>
          </a:xfrm>
          <a:prstGeom prst="rect">
            <a:avLst/>
          </a:prstGeom>
          <a:noFill/>
          <a:ln w="9525">
            <a:noFill/>
            <a:miter lim="800000"/>
            <a:headEnd/>
            <a:tailEnd/>
          </a:ln>
        </p:spPr>
      </p:pic>
      <p:sp>
        <p:nvSpPr>
          <p:cNvPr id="18" name="Rectangle 3"/>
          <p:cNvSpPr>
            <a:spLocks noGrp="1" noChangeArrowheads="1"/>
          </p:cNvSpPr>
          <p:nvPr>
            <p:ph type="subTitle" idx="1" hasCustomPrompt="1"/>
          </p:nvPr>
        </p:nvSpPr>
        <p:spPr>
          <a:xfrm>
            <a:off x="762000" y="1828800"/>
            <a:ext cx="3276600" cy="1752600"/>
          </a:xfrm>
        </p:spPr>
        <p:txBody>
          <a:bodyPr/>
          <a:lstStyle>
            <a:lvl1pPr marL="0" indent="0">
              <a:buFont typeface="Wingdings" pitchFamily="-107" charset="2"/>
              <a:buNone/>
              <a:defRPr sz="2400">
                <a:solidFill>
                  <a:schemeClr val="tx1"/>
                </a:solidFill>
              </a:defRPr>
            </a:lvl1pPr>
          </a:lstStyle>
          <a:p>
            <a:r>
              <a:rPr lang="en-US" dirty="0"/>
              <a:t>Training for Business</a:t>
            </a:r>
          </a:p>
        </p:txBody>
      </p:sp>
      <p:pic>
        <p:nvPicPr>
          <p:cNvPr id="19" name="Picture 12"/>
          <p:cNvPicPr>
            <a:picLocks noChangeAspect="1" noChangeArrowheads="1"/>
          </p:cNvPicPr>
          <p:nvPr userDrawn="1"/>
        </p:nvPicPr>
        <p:blipFill>
          <a:blip r:embed="rId6"/>
          <a:srcRect/>
          <a:stretch>
            <a:fillRect/>
          </a:stretch>
        </p:blipFill>
        <p:spPr bwMode="auto">
          <a:xfrm>
            <a:off x="4876800" y="609600"/>
            <a:ext cx="4114800" cy="2468563"/>
          </a:xfrm>
          <a:prstGeom prst="rect">
            <a:avLst/>
          </a:prstGeom>
          <a:noFill/>
          <a:ln w="25400">
            <a:noFill/>
            <a:miter lim="800000"/>
            <a:headEnd/>
            <a:tailEnd/>
          </a:ln>
          <a:effectLst>
            <a:outerShdw dist="88900" dir="2700000" algn="tl" rotWithShape="0">
              <a:srgbClr val="808080">
                <a:alpha val="59999"/>
              </a:srgbClr>
            </a:outerShdw>
          </a:effectLst>
        </p:spPr>
      </p:pic>
      <p:pic>
        <p:nvPicPr>
          <p:cNvPr id="20" name="Picture 12"/>
          <p:cNvPicPr>
            <a:picLocks noChangeAspect="1" noChangeArrowheads="1"/>
          </p:cNvPicPr>
          <p:nvPr userDrawn="1"/>
        </p:nvPicPr>
        <p:blipFill>
          <a:blip r:embed="rId7"/>
          <a:srcRect/>
          <a:stretch>
            <a:fillRect/>
          </a:stretch>
        </p:blipFill>
        <p:spPr bwMode="auto">
          <a:xfrm>
            <a:off x="4495800" y="2971800"/>
            <a:ext cx="3962400" cy="2605088"/>
          </a:xfrm>
          <a:prstGeom prst="rect">
            <a:avLst/>
          </a:prstGeom>
          <a:noFill/>
          <a:ln w="25400">
            <a:noFill/>
            <a:miter lim="800000"/>
            <a:headEnd/>
            <a:tailEnd/>
          </a:ln>
          <a:effectLst>
            <a:outerShdw dist="88900" dir="2700000" algn="tl" rotWithShape="0">
              <a:srgbClr val="808080">
                <a:alpha val="59999"/>
              </a:srgbClr>
            </a:outerShdw>
          </a:effectLst>
        </p:spPr>
      </p:pic>
    </p:spTree>
    <p:extLst>
      <p:ext uri="{BB962C8B-B14F-4D97-AF65-F5344CB8AC3E}">
        <p14:creationId xmlns:p14="http://schemas.microsoft.com/office/powerpoint/2010/main" val="57150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610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A798DC1A-79E9-624E-8E6F-285F7E7BB9D9}" type="slidenum">
              <a:rPr lang="en-US"/>
              <a:pPr/>
              <a:t>‹#›</a:t>
            </a:fld>
            <a:endParaRPr lang="en-US"/>
          </a:p>
        </p:txBody>
      </p:sp>
    </p:spTree>
    <p:extLst>
      <p:ext uri="{BB962C8B-B14F-4D97-AF65-F5344CB8AC3E}">
        <p14:creationId xmlns:p14="http://schemas.microsoft.com/office/powerpoint/2010/main" val="196595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08358"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429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311AF33-0C0F-C948-BC30-359D77ED21BD}" type="slidenum">
              <a:rPr lang="en-US"/>
              <a:pPr/>
              <a:t>‹#›</a:t>
            </a:fld>
            <a:endParaRPr lang="en-US"/>
          </a:p>
        </p:txBody>
      </p:sp>
    </p:spTree>
    <p:extLst>
      <p:ext uri="{BB962C8B-B14F-4D97-AF65-F5344CB8AC3E}">
        <p14:creationId xmlns:p14="http://schemas.microsoft.com/office/powerpoint/2010/main" val="3344439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75558"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9BB7AD8C-B354-1C46-BDB6-818EACD1CA5D}" type="slidenum">
              <a:rPr lang="en-US"/>
              <a:pPr/>
              <a:t>‹#›</a:t>
            </a:fld>
            <a:endParaRPr lang="en-US"/>
          </a:p>
        </p:txBody>
      </p:sp>
    </p:spTree>
    <p:extLst>
      <p:ext uri="{BB962C8B-B14F-4D97-AF65-F5344CB8AC3E}">
        <p14:creationId xmlns:p14="http://schemas.microsoft.com/office/powerpoint/2010/main" val="233759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Rectangle 6"/>
          <p:cNvSpPr>
            <a:spLocks noGrp="1" noChangeArrowheads="1"/>
          </p:cNvSpPr>
          <p:nvPr>
            <p:ph type="sldNum" sz="quarter" idx="17"/>
          </p:nvPr>
        </p:nvSpPr>
        <p:spPr/>
        <p:txBody>
          <a:bodyPr/>
          <a:lstStyle>
            <a:lvl1pPr>
              <a:defRPr/>
            </a:lvl1pPr>
          </a:lstStyle>
          <a:p>
            <a:fld id="{87D1D8E8-ED8A-FB47-AB0B-1591ED018D40}" type="slidenum">
              <a:rPr lang="en-US"/>
              <a:pPr/>
              <a:t>‹#›</a:t>
            </a:fld>
            <a:endParaRPr lang="en-US"/>
          </a:p>
        </p:txBody>
      </p:sp>
    </p:spTree>
    <p:extLst>
      <p:ext uri="{BB962C8B-B14F-4D97-AF65-F5344CB8AC3E}">
        <p14:creationId xmlns:p14="http://schemas.microsoft.com/office/powerpoint/2010/main" val="1567908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86822"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941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13F8812F-F2C0-C340-9378-6C48AEDB6AE1}" type="slidenum">
              <a:rPr lang="en-US"/>
              <a:pPr/>
              <a:t>‹#›</a:t>
            </a:fld>
            <a:endParaRPr lang="en-US"/>
          </a:p>
        </p:txBody>
      </p:sp>
    </p:spTree>
    <p:extLst>
      <p:ext uri="{BB962C8B-B14F-4D97-AF65-F5344CB8AC3E}">
        <p14:creationId xmlns:p14="http://schemas.microsoft.com/office/powerpoint/2010/main" val="2584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Rectangle 6"/>
          <p:cNvSpPr>
            <a:spLocks noGrp="1" noChangeArrowheads="1"/>
          </p:cNvSpPr>
          <p:nvPr>
            <p:ph type="sldNum" sz="quarter" idx="17"/>
          </p:nvPr>
        </p:nvSpPr>
        <p:spPr/>
        <p:txBody>
          <a:bodyPr/>
          <a:lstStyle>
            <a:lvl1pPr>
              <a:defRPr/>
            </a:lvl1pPr>
          </a:lstStyle>
          <a:p>
            <a:fld id="{C6B97532-66C6-EE47-BFAB-634020DDB157}" type="slidenum">
              <a:rPr lang="en-US"/>
              <a:pPr/>
              <a:t>‹#›</a:t>
            </a:fld>
            <a:endParaRPr lang="en-US"/>
          </a:p>
        </p:txBody>
      </p:sp>
    </p:spTree>
    <p:extLst>
      <p:ext uri="{BB962C8B-B14F-4D97-AF65-F5344CB8AC3E}">
        <p14:creationId xmlns:p14="http://schemas.microsoft.com/office/powerpoint/2010/main" val="1982491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043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A3383849-CAD6-7E4F-8887-E3389FB105E2}" type="slidenum">
              <a:rPr lang="en-US"/>
              <a:pPr/>
              <a:t>‹#›</a:t>
            </a:fld>
            <a:endParaRPr lang="en-US"/>
          </a:p>
        </p:txBody>
      </p:sp>
    </p:spTree>
    <p:extLst>
      <p:ext uri="{BB962C8B-B14F-4D97-AF65-F5344CB8AC3E}">
        <p14:creationId xmlns:p14="http://schemas.microsoft.com/office/powerpoint/2010/main" val="1538987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146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F32BE45-ACC9-074B-A596-249A672F8AD0}" type="slidenum">
              <a:rPr lang="en-US"/>
              <a:pPr/>
              <a:t>‹#›</a:t>
            </a:fld>
            <a:endParaRPr lang="en-US"/>
          </a:p>
        </p:txBody>
      </p:sp>
    </p:spTree>
    <p:extLst>
      <p:ext uri="{BB962C8B-B14F-4D97-AF65-F5344CB8AC3E}">
        <p14:creationId xmlns:p14="http://schemas.microsoft.com/office/powerpoint/2010/main" val="97752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st With Intro">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12"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8933" r:id="rId4" imgW="0" imgH="0" progId="">
                  <p:embed/>
                </p:oleObj>
              </mc:Choice>
              <mc:Fallback>
                <p:oleObj r:id="rId4"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13"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baseline="0"/>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p:nvPr>
        </p:nvSpPr>
        <p:spPr>
          <a:xfrm>
            <a:off x="1066800" y="990600"/>
            <a:ext cx="6934200" cy="762000"/>
          </a:xfrm>
        </p:spPr>
        <p:txBody>
          <a:bodyPr/>
          <a:lstStyle>
            <a:lvl1pPr marL="0" indent="0">
              <a:buFontTx/>
              <a:buNone/>
              <a:defRPr sz="2400" baseline="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Slide Number Placeholder 7"/>
          <p:cNvSpPr>
            <a:spLocks noGrp="1"/>
          </p:cNvSpPr>
          <p:nvPr>
            <p:ph type="sldNum" sz="quarter" idx="17"/>
          </p:nvPr>
        </p:nvSpPr>
        <p:spPr>
          <a:xfrm>
            <a:off x="6934200" y="6477000"/>
            <a:ext cx="1066800" cy="222250"/>
          </a:xfrm>
        </p:spPr>
        <p:txBody>
          <a:bodyPr/>
          <a:lstStyle>
            <a:lvl1pPr>
              <a:defRPr/>
            </a:lvl1pPr>
          </a:lstStyle>
          <a:p>
            <a:fld id="{C5884080-6CF4-9E44-AC0B-615379A99AE9}" type="slidenum">
              <a:rPr lang="en-US"/>
              <a:pPr/>
              <a:t>‹#›</a:t>
            </a:fld>
            <a:endParaRPr lang="en-US"/>
          </a:p>
        </p:txBody>
      </p:sp>
    </p:spTree>
    <p:extLst>
      <p:ext uri="{BB962C8B-B14F-4D97-AF65-F5344CB8AC3E}">
        <p14:creationId xmlns:p14="http://schemas.microsoft.com/office/powerpoint/2010/main" val="2710428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248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579A30D3-42C1-4944-A365-E99AACF21DF6}" type="slidenum">
              <a:rPr lang="en-US"/>
              <a:pPr/>
              <a:t>‹#›</a:t>
            </a:fld>
            <a:endParaRPr lang="en-US"/>
          </a:p>
        </p:txBody>
      </p:sp>
    </p:spTree>
    <p:extLst>
      <p:ext uri="{BB962C8B-B14F-4D97-AF65-F5344CB8AC3E}">
        <p14:creationId xmlns:p14="http://schemas.microsoft.com/office/powerpoint/2010/main" val="2082879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350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DF82CFD2-3BB2-AF4F-A276-5F0E3E1D83BC}" type="slidenum">
              <a:rPr lang="en-US"/>
              <a:pPr/>
              <a:t>‹#›</a:t>
            </a:fld>
            <a:endParaRPr lang="en-US"/>
          </a:p>
        </p:txBody>
      </p:sp>
    </p:spTree>
    <p:extLst>
      <p:ext uri="{BB962C8B-B14F-4D97-AF65-F5344CB8AC3E}">
        <p14:creationId xmlns:p14="http://schemas.microsoft.com/office/powerpoint/2010/main" val="62905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453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B15C19FD-1105-114F-AA48-CE2FF3DC93CD}" type="slidenum">
              <a:rPr lang="en-US"/>
              <a:pPr/>
              <a:t>‹#›</a:t>
            </a:fld>
            <a:endParaRPr lang="en-US"/>
          </a:p>
        </p:txBody>
      </p:sp>
    </p:spTree>
    <p:extLst>
      <p:ext uri="{BB962C8B-B14F-4D97-AF65-F5344CB8AC3E}">
        <p14:creationId xmlns:p14="http://schemas.microsoft.com/office/powerpoint/2010/main" val="2812437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760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DD54A5A7-C965-F54F-95F4-387E792012F2}" type="slidenum">
              <a:rPr lang="en-US"/>
              <a:pPr/>
              <a:t>‹#›</a:t>
            </a:fld>
            <a:endParaRPr lang="en-US"/>
          </a:p>
        </p:txBody>
      </p:sp>
    </p:spTree>
    <p:extLst>
      <p:ext uri="{BB962C8B-B14F-4D97-AF65-F5344CB8AC3E}">
        <p14:creationId xmlns:p14="http://schemas.microsoft.com/office/powerpoint/2010/main" val="723871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516550"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170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294F4F7-E841-8B4D-A708-FD7D37ED1837}" type="slidenum">
              <a:rPr lang="en-US"/>
              <a:pPr/>
              <a:t>‹#›</a:t>
            </a:fld>
            <a:endParaRPr lang="en-US"/>
          </a:p>
        </p:txBody>
      </p:sp>
    </p:spTree>
    <p:extLst>
      <p:ext uri="{BB962C8B-B14F-4D97-AF65-F5344CB8AC3E}">
        <p14:creationId xmlns:p14="http://schemas.microsoft.com/office/powerpoint/2010/main" val="313883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Rectangle 6"/>
          <p:cNvSpPr>
            <a:spLocks noGrp="1" noChangeArrowheads="1"/>
          </p:cNvSpPr>
          <p:nvPr>
            <p:ph type="sldNum" sz="quarter" idx="19"/>
          </p:nvPr>
        </p:nvSpPr>
        <p:spPr/>
        <p:txBody>
          <a:bodyPr/>
          <a:lstStyle>
            <a:lvl1pPr>
              <a:defRPr/>
            </a:lvl1pPr>
          </a:lstStyle>
          <a:p>
            <a:fld id="{3E1ADB1F-FAAF-CA41-8208-4BA954A74567}" type="slidenum">
              <a:rPr lang="en-US"/>
              <a:pPr/>
              <a:t>‹#›</a:t>
            </a:fld>
            <a:endParaRPr lang="en-US"/>
          </a:p>
        </p:txBody>
      </p:sp>
    </p:spTree>
    <p:extLst>
      <p:ext uri="{BB962C8B-B14F-4D97-AF65-F5344CB8AC3E}">
        <p14:creationId xmlns:p14="http://schemas.microsoft.com/office/powerpoint/2010/main" val="335630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272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6E1E1FA9-6A6C-5E4B-92EF-904B64F61EDA}" type="slidenum">
              <a:rPr lang="en-US"/>
              <a:pPr/>
              <a:t>‹#›</a:t>
            </a:fld>
            <a:endParaRPr lang="en-US"/>
          </a:p>
        </p:txBody>
      </p:sp>
    </p:spTree>
    <p:extLst>
      <p:ext uri="{BB962C8B-B14F-4D97-AF65-F5344CB8AC3E}">
        <p14:creationId xmlns:p14="http://schemas.microsoft.com/office/powerpoint/2010/main" val="3306014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374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582583E-BB55-654A-828E-2C3E49BC7A93}" type="slidenum">
              <a:rPr lang="en-US"/>
              <a:pPr/>
              <a:t>‹#›</a:t>
            </a:fld>
            <a:endParaRPr lang="en-US"/>
          </a:p>
        </p:txBody>
      </p:sp>
    </p:spTree>
    <p:extLst>
      <p:ext uri="{BB962C8B-B14F-4D97-AF65-F5344CB8AC3E}">
        <p14:creationId xmlns:p14="http://schemas.microsoft.com/office/powerpoint/2010/main" val="3239026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477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7836A02F-A438-FF4C-8BC2-17C0DDC81D5D}" type="slidenum">
              <a:rPr lang="en-US"/>
              <a:pPr/>
              <a:t>‹#›</a:t>
            </a:fld>
            <a:endParaRPr lang="en-US"/>
          </a:p>
        </p:txBody>
      </p:sp>
    </p:spTree>
    <p:extLst>
      <p:ext uri="{BB962C8B-B14F-4D97-AF65-F5344CB8AC3E}">
        <p14:creationId xmlns:p14="http://schemas.microsoft.com/office/powerpoint/2010/main" val="59537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sz="2000"/>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0"/>
          <p:cNvSpPr>
            <a:spLocks noGrp="1"/>
          </p:cNvSpPr>
          <p:nvPr>
            <p:ph type="body" sz="quarter" idx="12"/>
          </p:nvPr>
        </p:nvSpPr>
        <p:spPr>
          <a:xfrm>
            <a:off x="1066800" y="990600"/>
            <a:ext cx="6934200" cy="762000"/>
          </a:xfrm>
        </p:spPr>
        <p:txBody>
          <a:bodyPr/>
          <a:lstStyle>
            <a:lvl1pPr marL="0" indent="0">
              <a:buFontTx/>
              <a:buNone/>
              <a:defRPr sz="2400">
                <a:solidFill>
                  <a:schemeClr val="tx2"/>
                </a:solidFill>
              </a:defRPr>
            </a:lvl1pPr>
            <a:lvl2pPr marL="457200" indent="0">
              <a:buFontTx/>
              <a:buNone/>
              <a:defRPr>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1"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Rectangle 6"/>
          <p:cNvSpPr>
            <a:spLocks noGrp="1" noChangeArrowheads="1"/>
          </p:cNvSpPr>
          <p:nvPr>
            <p:ph type="sldNum" sz="quarter" idx="17"/>
          </p:nvPr>
        </p:nvSpPr>
        <p:spPr/>
        <p:txBody>
          <a:bodyPr/>
          <a:lstStyle>
            <a:lvl1pPr>
              <a:defRPr/>
            </a:lvl1pPr>
          </a:lstStyle>
          <a:p>
            <a:fld id="{1D05E459-135E-A241-B688-A8AD8F7ADFD5}" type="slidenum">
              <a:rPr lang="en-US"/>
              <a:pPr/>
              <a:t>‹#›</a:t>
            </a:fld>
            <a:endParaRPr lang="en-US"/>
          </a:p>
        </p:txBody>
      </p:sp>
    </p:spTree>
    <p:extLst>
      <p:ext uri="{BB962C8B-B14F-4D97-AF65-F5344CB8AC3E}">
        <p14:creationId xmlns:p14="http://schemas.microsoft.com/office/powerpoint/2010/main" val="1255190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579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2D9C98DC-4CB2-B943-9F44-1F59B2DC002B}" type="slidenum">
              <a:rPr lang="en-US"/>
              <a:pPr/>
              <a:t>‹#›</a:t>
            </a:fld>
            <a:endParaRPr lang="en-US"/>
          </a:p>
        </p:txBody>
      </p:sp>
    </p:spTree>
    <p:extLst>
      <p:ext uri="{BB962C8B-B14F-4D97-AF65-F5344CB8AC3E}">
        <p14:creationId xmlns:p14="http://schemas.microsoft.com/office/powerpoint/2010/main" val="489051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682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CB7CCFBF-153E-464E-BA98-CC5D28A26420}" type="slidenum">
              <a:rPr lang="en-US"/>
              <a:pPr/>
              <a:t>‹#›</a:t>
            </a:fld>
            <a:endParaRPr lang="en-US"/>
          </a:p>
        </p:txBody>
      </p:sp>
    </p:spTree>
    <p:extLst>
      <p:ext uri="{BB962C8B-B14F-4D97-AF65-F5344CB8AC3E}">
        <p14:creationId xmlns:p14="http://schemas.microsoft.com/office/powerpoint/2010/main" val="104265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784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03F0E41B-0405-BC40-8DFB-FC32AB2205D4}" type="slidenum">
              <a:rPr lang="en-US"/>
              <a:pPr/>
              <a:t>‹#›</a:t>
            </a:fld>
            <a:endParaRPr lang="en-US"/>
          </a:p>
        </p:txBody>
      </p:sp>
    </p:spTree>
    <p:extLst>
      <p:ext uri="{BB962C8B-B14F-4D97-AF65-F5344CB8AC3E}">
        <p14:creationId xmlns:p14="http://schemas.microsoft.com/office/powerpoint/2010/main" val="3979035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886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72441077-0421-F440-8C25-0177FE82D221}" type="slidenum">
              <a:rPr lang="en-US"/>
              <a:pPr/>
              <a:t>‹#›</a:t>
            </a:fld>
            <a:endParaRPr lang="en-US"/>
          </a:p>
        </p:txBody>
      </p:sp>
    </p:spTree>
    <p:extLst>
      <p:ext uri="{BB962C8B-B14F-4D97-AF65-F5344CB8AC3E}">
        <p14:creationId xmlns:p14="http://schemas.microsoft.com/office/powerpoint/2010/main" val="2774536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989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5C2AE493-B9B2-7C40-A633-55DE5DBD63B9}" type="slidenum">
              <a:rPr lang="en-US"/>
              <a:pPr/>
              <a:t>‹#›</a:t>
            </a:fld>
            <a:endParaRPr lang="en-US"/>
          </a:p>
        </p:txBody>
      </p:sp>
    </p:spTree>
    <p:extLst>
      <p:ext uri="{BB962C8B-B14F-4D97-AF65-F5344CB8AC3E}">
        <p14:creationId xmlns:p14="http://schemas.microsoft.com/office/powerpoint/2010/main" val="159926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Rectangle 6"/>
          <p:cNvSpPr>
            <a:spLocks noGrp="1" noChangeArrowheads="1"/>
          </p:cNvSpPr>
          <p:nvPr>
            <p:ph type="sldNum" sz="quarter" idx="19"/>
          </p:nvPr>
        </p:nvSpPr>
        <p:spPr/>
        <p:txBody>
          <a:bodyPr/>
          <a:lstStyle>
            <a:lvl1pPr>
              <a:defRPr/>
            </a:lvl1pPr>
          </a:lstStyle>
          <a:p>
            <a:fld id="{D384B215-DD7D-AA44-85CB-F9236974BEE1}" type="slidenum">
              <a:rPr lang="en-US"/>
              <a:pPr/>
              <a:t>‹#›</a:t>
            </a:fld>
            <a:endParaRPr lang="en-US"/>
          </a:p>
        </p:txBody>
      </p:sp>
    </p:spTree>
    <p:extLst>
      <p:ext uri="{BB962C8B-B14F-4D97-AF65-F5344CB8AC3E}">
        <p14:creationId xmlns:p14="http://schemas.microsoft.com/office/powerpoint/2010/main" val="3818457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28806"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41D8E1DF-B7E0-3641-83E6-B8AC56C61645}" type="slidenum">
              <a:rPr lang="en-US"/>
              <a:pPr/>
              <a:t>‹#›</a:t>
            </a:fld>
            <a:endParaRPr lang="en-US"/>
          </a:p>
        </p:txBody>
      </p:sp>
    </p:spTree>
    <p:extLst>
      <p:ext uri="{BB962C8B-B14F-4D97-AF65-F5344CB8AC3E}">
        <p14:creationId xmlns:p14="http://schemas.microsoft.com/office/powerpoint/2010/main" val="3853116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091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97CBCE4A-2210-EB42-89B7-A1D6161177A3}" type="slidenum">
              <a:rPr lang="en-US"/>
              <a:pPr/>
              <a:t>‹#›</a:t>
            </a:fld>
            <a:endParaRPr lang="en-US"/>
          </a:p>
        </p:txBody>
      </p:sp>
    </p:spTree>
    <p:extLst>
      <p:ext uri="{BB962C8B-B14F-4D97-AF65-F5344CB8AC3E}">
        <p14:creationId xmlns:p14="http://schemas.microsoft.com/office/powerpoint/2010/main" val="2546914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194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6DB9B93C-115A-E747-83C6-050C5F6BF273}" type="slidenum">
              <a:rPr lang="en-US"/>
              <a:pPr/>
              <a:t>‹#›</a:t>
            </a:fld>
            <a:endParaRPr lang="en-US"/>
          </a:p>
        </p:txBody>
      </p:sp>
    </p:spTree>
    <p:extLst>
      <p:ext uri="{BB962C8B-B14F-4D97-AF65-F5344CB8AC3E}">
        <p14:creationId xmlns:p14="http://schemas.microsoft.com/office/powerpoint/2010/main" val="2556715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296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908FE8E8-9B7F-BF4C-9034-649B615BAE47}" type="slidenum">
              <a:rPr lang="en-US"/>
              <a:pPr/>
              <a:t>‹#›</a:t>
            </a:fld>
            <a:endParaRPr lang="en-US"/>
          </a:p>
        </p:txBody>
      </p:sp>
    </p:spTree>
    <p:extLst>
      <p:ext uri="{BB962C8B-B14F-4D97-AF65-F5344CB8AC3E}">
        <p14:creationId xmlns:p14="http://schemas.microsoft.com/office/powerpoint/2010/main" val="352747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Rectangle 6"/>
          <p:cNvSpPr>
            <a:spLocks noGrp="1" noChangeArrowheads="1"/>
          </p:cNvSpPr>
          <p:nvPr>
            <p:ph type="sldNum" sz="quarter" idx="19"/>
          </p:nvPr>
        </p:nvSpPr>
        <p:spPr/>
        <p:txBody>
          <a:bodyPr/>
          <a:lstStyle>
            <a:lvl1pPr>
              <a:defRPr/>
            </a:lvl1pPr>
          </a:lstStyle>
          <a:p>
            <a:fld id="{5546553B-159B-154B-92D5-D7277855F109}" type="slidenum">
              <a:rPr lang="en-US"/>
              <a:pPr/>
              <a:t>‹#›</a:t>
            </a:fld>
            <a:endParaRPr lang="en-US"/>
          </a:p>
        </p:txBody>
      </p:sp>
    </p:spTree>
    <p:extLst>
      <p:ext uri="{BB962C8B-B14F-4D97-AF65-F5344CB8AC3E}">
        <p14:creationId xmlns:p14="http://schemas.microsoft.com/office/powerpoint/2010/main" val="2146596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398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772A6E0-1682-384C-8DD9-509BB9A7BB2E}" type="slidenum">
              <a:rPr lang="en-US"/>
              <a:pPr/>
              <a:t>‹#›</a:t>
            </a:fld>
            <a:endParaRPr lang="en-US"/>
          </a:p>
        </p:txBody>
      </p:sp>
    </p:spTree>
    <p:extLst>
      <p:ext uri="{BB962C8B-B14F-4D97-AF65-F5344CB8AC3E}">
        <p14:creationId xmlns:p14="http://schemas.microsoft.com/office/powerpoint/2010/main" val="2555825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501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51C8B5CC-88D2-8947-8F1E-548232DF70DC}" type="slidenum">
              <a:rPr lang="en-US"/>
              <a:pPr/>
              <a:t>‹#›</a:t>
            </a:fld>
            <a:endParaRPr lang="en-US"/>
          </a:p>
        </p:txBody>
      </p:sp>
    </p:spTree>
    <p:extLst>
      <p:ext uri="{BB962C8B-B14F-4D97-AF65-F5344CB8AC3E}">
        <p14:creationId xmlns:p14="http://schemas.microsoft.com/office/powerpoint/2010/main" val="1488339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808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C35C56AD-90FA-A24C-9E03-32DDBBB3CF09}" type="slidenum">
              <a:rPr lang="en-US"/>
              <a:pPr/>
              <a:t>‹#›</a:t>
            </a:fld>
            <a:endParaRPr lang="en-US"/>
          </a:p>
        </p:txBody>
      </p:sp>
    </p:spTree>
    <p:extLst>
      <p:ext uri="{BB962C8B-B14F-4D97-AF65-F5344CB8AC3E}">
        <p14:creationId xmlns:p14="http://schemas.microsoft.com/office/powerpoint/2010/main" val="2069123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5910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B4624623-19B6-BE4F-BA18-BC30B937CD76}" type="slidenum">
              <a:rPr lang="en-US"/>
              <a:pPr/>
              <a:t>‹#›</a:t>
            </a:fld>
            <a:endParaRPr lang="en-US"/>
          </a:p>
        </p:txBody>
      </p:sp>
    </p:spTree>
    <p:extLst>
      <p:ext uri="{BB962C8B-B14F-4D97-AF65-F5344CB8AC3E}">
        <p14:creationId xmlns:p14="http://schemas.microsoft.com/office/powerpoint/2010/main" val="1415758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013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80B1796A-A0D1-9841-AFCF-390B990FAD1D}" type="slidenum">
              <a:rPr lang="en-US"/>
              <a:pPr/>
              <a:t>‹#›</a:t>
            </a:fld>
            <a:endParaRPr lang="en-US"/>
          </a:p>
        </p:txBody>
      </p:sp>
    </p:spTree>
    <p:extLst>
      <p:ext uri="{BB962C8B-B14F-4D97-AF65-F5344CB8AC3E}">
        <p14:creationId xmlns:p14="http://schemas.microsoft.com/office/powerpoint/2010/main" val="1906866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115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75ED9A7-52F8-0F47-81C4-701ECD08E6EA}" type="slidenum">
              <a:rPr lang="en-US"/>
              <a:pPr/>
              <a:t>‹#›</a:t>
            </a:fld>
            <a:endParaRPr lang="en-US"/>
          </a:p>
        </p:txBody>
      </p:sp>
    </p:spTree>
    <p:extLst>
      <p:ext uri="{BB962C8B-B14F-4D97-AF65-F5344CB8AC3E}">
        <p14:creationId xmlns:p14="http://schemas.microsoft.com/office/powerpoint/2010/main" val="1699529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218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974FB2C4-E47E-0E4E-9015-80F9C2260FDD}" type="slidenum">
              <a:rPr lang="en-US"/>
              <a:pPr/>
              <a:t>‹#›</a:t>
            </a:fld>
            <a:endParaRPr lang="en-US"/>
          </a:p>
        </p:txBody>
      </p:sp>
    </p:spTree>
    <p:extLst>
      <p:ext uri="{BB962C8B-B14F-4D97-AF65-F5344CB8AC3E}">
        <p14:creationId xmlns:p14="http://schemas.microsoft.com/office/powerpoint/2010/main" val="2656524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320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C26EC73-DF35-1545-A142-2E7B3DCC40CD}" type="slidenum">
              <a:rPr lang="en-US"/>
              <a:pPr/>
              <a:t>‹#›</a:t>
            </a:fld>
            <a:endParaRPr lang="en-US"/>
          </a:p>
        </p:txBody>
      </p:sp>
    </p:spTree>
    <p:extLst>
      <p:ext uri="{BB962C8B-B14F-4D97-AF65-F5344CB8AC3E}">
        <p14:creationId xmlns:p14="http://schemas.microsoft.com/office/powerpoint/2010/main" val="2203814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422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140B2B3-2466-884C-B645-09072BA5D623}" type="slidenum">
              <a:rPr lang="en-US"/>
              <a:pPr/>
              <a:t>‹#›</a:t>
            </a:fld>
            <a:endParaRPr lang="en-US"/>
          </a:p>
        </p:txBody>
      </p:sp>
    </p:spTree>
    <p:extLst>
      <p:ext uri="{BB962C8B-B14F-4D97-AF65-F5344CB8AC3E}">
        <p14:creationId xmlns:p14="http://schemas.microsoft.com/office/powerpoint/2010/main" val="636245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525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A729FE8F-2EBD-2142-B042-DD94D970085A}" type="slidenum">
              <a:rPr lang="en-US"/>
              <a:pPr/>
              <a:t>‹#›</a:t>
            </a:fld>
            <a:endParaRPr lang="en-US"/>
          </a:p>
        </p:txBody>
      </p:sp>
    </p:spTree>
    <p:extLst>
      <p:ext uri="{BB962C8B-B14F-4D97-AF65-F5344CB8AC3E}">
        <p14:creationId xmlns:p14="http://schemas.microsoft.com/office/powerpoint/2010/main" val="239941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995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219590"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627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E7B86590-5BEA-1E44-A4FC-FFB8E2740FE3}" type="slidenum">
              <a:rPr lang="en-US"/>
              <a:pPr/>
              <a:t>‹#›</a:t>
            </a:fld>
            <a:endParaRPr lang="en-US"/>
          </a:p>
        </p:txBody>
      </p:sp>
    </p:spTree>
    <p:extLst>
      <p:ext uri="{BB962C8B-B14F-4D97-AF65-F5344CB8AC3E}">
        <p14:creationId xmlns:p14="http://schemas.microsoft.com/office/powerpoint/2010/main" val="211163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832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599AAD61-6EB0-8149-8A92-056CBFE66733}" type="slidenum">
              <a:rPr lang="en-US"/>
              <a:pPr/>
              <a:t>‹#›</a:t>
            </a:fld>
            <a:endParaRPr lang="en-US"/>
          </a:p>
        </p:txBody>
      </p:sp>
    </p:spTree>
    <p:extLst>
      <p:ext uri="{BB962C8B-B14F-4D97-AF65-F5344CB8AC3E}">
        <p14:creationId xmlns:p14="http://schemas.microsoft.com/office/powerpoint/2010/main" val="2301433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69349"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2BEFD15D-C97C-C143-B657-A4411817C774}" type="slidenum">
              <a:rPr lang="en-US"/>
              <a:pPr/>
              <a:t>‹#›</a:t>
            </a:fld>
            <a:endParaRPr lang="en-US"/>
          </a:p>
        </p:txBody>
      </p:sp>
    </p:spTree>
    <p:extLst>
      <p:ext uri="{BB962C8B-B14F-4D97-AF65-F5344CB8AC3E}">
        <p14:creationId xmlns:p14="http://schemas.microsoft.com/office/powerpoint/2010/main" val="194040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9187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614105DC-138B-3B4F-B616-5FAC3D4A8DDC}" type="slidenum">
              <a:rPr lang="en-US"/>
              <a:pPr/>
              <a:t>‹#›</a:t>
            </a:fld>
            <a:endParaRPr lang="en-US"/>
          </a:p>
        </p:txBody>
      </p:sp>
    </p:spTree>
    <p:extLst>
      <p:ext uri="{BB962C8B-B14F-4D97-AF65-F5344CB8AC3E}">
        <p14:creationId xmlns:p14="http://schemas.microsoft.com/office/powerpoint/2010/main" val="2394013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40742" r:id="rId3" imgW="0" imgH="0" progId="">
                  <p:embed/>
                </p:oleObj>
              </mc:Choice>
              <mc:Fallback>
                <p:oleObj r:id="rId3"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35AA3A65-33B4-4943-8965-556613334DFF}" type="slidenum">
              <a:rPr lang="en-US"/>
              <a:pPr/>
              <a:t>‹#›</a:t>
            </a:fld>
            <a:endParaRPr lang="en-US"/>
          </a:p>
        </p:txBody>
      </p:sp>
    </p:spTree>
    <p:extLst>
      <p:ext uri="{BB962C8B-B14F-4D97-AF65-F5344CB8AC3E}">
        <p14:creationId xmlns:p14="http://schemas.microsoft.com/office/powerpoint/2010/main" val="2645482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is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6" name="Content Placeholder 2"/>
          <p:cNvSpPr>
            <a:spLocks noGrp="1"/>
          </p:cNvSpPr>
          <p:nvPr>
            <p:ph idx="1"/>
          </p:nvPr>
        </p:nvSpPr>
        <p:spPr>
          <a:xfrm>
            <a:off x="1066800" y="1752600"/>
            <a:ext cx="6934200" cy="2209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2"/>
          </p:nvPr>
        </p:nvSpPr>
        <p:spPr>
          <a:xfrm>
            <a:off x="1066800" y="990600"/>
            <a:ext cx="6934200" cy="76200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400">
                <a:solidFill>
                  <a:schemeClr val="tx2"/>
                </a:solidFill>
              </a:defRPr>
            </a:lvl1pPr>
            <a:lvl2pPr marL="457200" indent="0">
              <a:buFontTx/>
              <a:buNone/>
              <a:defRPr sz="24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p:txBody>
      </p:sp>
      <p:sp>
        <p:nvSpPr>
          <p:cNvPr id="8" name="Picture Placeholder 2"/>
          <p:cNvSpPr>
            <a:spLocks noGrp="1"/>
          </p:cNvSpPr>
          <p:nvPr>
            <p:ph type="pic" idx="13"/>
          </p:nvPr>
        </p:nvSpPr>
        <p:spPr>
          <a:xfrm>
            <a:off x="5715000" y="1219200"/>
            <a:ext cx="2862072" cy="1901952"/>
          </a:xfrm>
          <a:ln>
            <a:solidFill>
              <a:srgbClr val="000000"/>
            </a:solidFill>
          </a:ln>
          <a:effectLst>
            <a:outerShdw blurRad="76200" dist="76200" dir="2700000" algn="tl" rotWithShape="0">
              <a:srgbClr val="000000">
                <a:alpha val="6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4" name="Text Placeholder 10"/>
          <p:cNvSpPr>
            <a:spLocks noGrp="1"/>
          </p:cNvSpPr>
          <p:nvPr>
            <p:ph type="body" sz="quarter" idx="17"/>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p:cNvSpPr>
            <a:spLocks noGrp="1"/>
          </p:cNvSpPr>
          <p:nvPr>
            <p:ph type="body" sz="quarter" idx="18"/>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Rectangle 6"/>
          <p:cNvSpPr>
            <a:spLocks noGrp="1" noChangeArrowheads="1"/>
          </p:cNvSpPr>
          <p:nvPr>
            <p:ph type="sldNum" sz="quarter" idx="19"/>
          </p:nvPr>
        </p:nvSpPr>
        <p:spPr/>
        <p:txBody>
          <a:bodyPr/>
          <a:lstStyle>
            <a:lvl1pPr>
              <a:defRPr/>
            </a:lvl1pPr>
          </a:lstStyle>
          <a:p>
            <a:fld id="{A8696379-6417-6843-952D-A9B9DD2E33EE}" type="slidenum">
              <a:rPr lang="en-US"/>
              <a:pPr/>
              <a:t>‹#›</a:t>
            </a:fld>
            <a:endParaRPr lang="en-US"/>
          </a:p>
        </p:txBody>
      </p:sp>
    </p:spTree>
    <p:extLst>
      <p:ext uri="{BB962C8B-B14F-4D97-AF65-F5344CB8AC3E}">
        <p14:creationId xmlns:p14="http://schemas.microsoft.com/office/powerpoint/2010/main" val="4868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0981"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BC5A30D5-8830-9242-8B81-DF0782B8D194}" type="slidenum">
              <a:rPr lang="en-US"/>
              <a:pPr/>
              <a:t>‹#›</a:t>
            </a:fld>
            <a:endParaRPr lang="en-US"/>
          </a:p>
        </p:txBody>
      </p:sp>
    </p:spTree>
    <p:extLst>
      <p:ext uri="{BB962C8B-B14F-4D97-AF65-F5344CB8AC3E}">
        <p14:creationId xmlns:p14="http://schemas.microsoft.com/office/powerpoint/2010/main" val="2223846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7"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2005"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8"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9"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endParaRPr lang="en-US" dirty="0"/>
          </a:p>
        </p:txBody>
      </p:sp>
      <p:sp>
        <p:nvSpPr>
          <p:cNvPr id="15"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6"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Slide Number Placeholder 15"/>
          <p:cNvSpPr>
            <a:spLocks noGrp="1"/>
          </p:cNvSpPr>
          <p:nvPr>
            <p:ph type="sldNum" sz="quarter" idx="17"/>
          </p:nvPr>
        </p:nvSpPr>
        <p:spPr/>
        <p:txBody>
          <a:bodyPr/>
          <a:lstStyle>
            <a:lvl1pPr>
              <a:defRPr/>
            </a:lvl1pPr>
          </a:lstStyle>
          <a:p>
            <a:fld id="{5F52F15A-699C-D44D-A95C-36A00253397E}" type="slidenum">
              <a:rPr lang="en-US"/>
              <a:pPr/>
              <a:t>‹#›</a:t>
            </a:fld>
            <a:endParaRPr lang="en-US"/>
          </a:p>
        </p:txBody>
      </p:sp>
    </p:spTree>
    <p:extLst>
      <p:ext uri="{BB962C8B-B14F-4D97-AF65-F5344CB8AC3E}">
        <p14:creationId xmlns:p14="http://schemas.microsoft.com/office/powerpoint/2010/main" val="409684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4053"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381000" y="1447800"/>
            <a:ext cx="6126480" cy="4114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A624F9ED-FFFD-C74D-A9B0-A33F32C3749D}" type="slidenum">
              <a:rPr lang="en-US"/>
              <a:pPr/>
              <a:t>‹#›</a:t>
            </a:fld>
            <a:endParaRPr lang="en-US"/>
          </a:p>
        </p:txBody>
      </p:sp>
    </p:spTree>
    <p:extLst>
      <p:ext uri="{BB962C8B-B14F-4D97-AF65-F5344CB8AC3E}">
        <p14:creationId xmlns:p14="http://schemas.microsoft.com/office/powerpoint/2010/main" val="235378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icture Large">
    <p:spTree>
      <p:nvGrpSpPr>
        <p:cNvPr id="1" name=""/>
        <p:cNvGrpSpPr/>
        <p:nvPr/>
      </p:nvGrpSpPr>
      <p:grpSpPr>
        <a:xfrm>
          <a:off x="0" y="0"/>
          <a:ext cx="0" cy="0"/>
          <a:chOff x="0" y="0"/>
          <a:chExt cx="0" cy="0"/>
        </a:xfrm>
      </p:grpSpPr>
      <p:sp>
        <p:nvSpPr>
          <p:cNvPr id="6"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7"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graphicFrame>
        <p:nvGraphicFramePr>
          <p:cNvPr id="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077" r:id="rId3" imgW="0" imgH="0" progId="">
                  <p:embed/>
                </p:oleObj>
              </mc:Choice>
              <mc:Fallback>
                <p:oleObj r:id="rId3" imgW="0" imgH="0" progId="">
                  <p:embed/>
                  <p:pic>
                    <p:nvPicPr>
                      <p:cNvPr id="0" name="AutoShape 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9"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1"/>
          <p:cNvSpPr>
            <a:spLocks noChangeShapeType="1"/>
          </p:cNvSpPr>
          <p:nvPr userDrawn="1"/>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1" name="Picture 1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152400" y="838200"/>
            <a:ext cx="8839200" cy="5257800"/>
          </a:xfrm>
          <a:ln>
            <a:solidFill>
              <a:srgbClr val="000000"/>
            </a:solidFill>
          </a:ln>
          <a:effectLst>
            <a:outerShdw blurRad="50800" dist="50800" dir="2700000" algn="tl" rotWithShape="0">
              <a:srgbClr val="000000">
                <a:alpha val="6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5" name="Title 14"/>
          <p:cNvSpPr>
            <a:spLocks noGrp="1"/>
          </p:cNvSpPr>
          <p:nvPr>
            <p:ph type="title"/>
          </p:nvPr>
        </p:nvSpPr>
        <p:spPr/>
        <p:txBody>
          <a:bodyPr/>
          <a:lstStyle>
            <a:lvl1pPr>
              <a:defRPr baseline="0">
                <a:solidFill>
                  <a:schemeClr val="accent4">
                    <a:lumMod val="50000"/>
                  </a:schemeClr>
                </a:solidFill>
              </a:defRPr>
            </a:lvl1pPr>
          </a:lstStyle>
          <a:p>
            <a:r>
              <a:rPr lang="en-US"/>
              <a:t>Click to edit Master title style</a:t>
            </a:r>
            <a:endParaRPr lang="en-US" dirty="0"/>
          </a:p>
        </p:txBody>
      </p:sp>
      <p:sp>
        <p:nvSpPr>
          <p:cNvPr id="17" name="Text Placeholder 10"/>
          <p:cNvSpPr>
            <a:spLocks noGrp="1"/>
          </p:cNvSpPr>
          <p:nvPr>
            <p:ph type="body" sz="quarter" idx="16"/>
          </p:nvPr>
        </p:nvSpPr>
        <p:spPr>
          <a:xfrm>
            <a:off x="2743200" y="6477000"/>
            <a:ext cx="4038600" cy="304800"/>
          </a:xfrm>
        </p:spPr>
        <p:txBody>
          <a:bodyPr/>
          <a:lstStyle>
            <a:lvl1pPr marL="0" indent="0">
              <a:buFontTx/>
              <a:buNone/>
              <a:defRPr sz="1000" baseline="0">
                <a:solidFill>
                  <a:schemeClr val="accent1"/>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0"/>
          <p:cNvSpPr>
            <a:spLocks noGrp="1"/>
          </p:cNvSpPr>
          <p:nvPr>
            <p:ph type="body" sz="quarter" idx="15"/>
          </p:nvPr>
        </p:nvSpPr>
        <p:spPr>
          <a:xfrm>
            <a:off x="8458200" y="6248400"/>
            <a:ext cx="533400" cy="609600"/>
          </a:xfrm>
        </p:spPr>
        <p:txBody>
          <a:bodyPr anchor="ctr"/>
          <a:lstStyle>
            <a:lvl1pPr marL="0" indent="0" algn="l">
              <a:buFontTx/>
              <a:buNone/>
              <a:defRPr sz="1200" baseline="0">
                <a:solidFill>
                  <a:schemeClr val="tx2"/>
                </a:solidFill>
              </a:defRPr>
            </a:lvl1pPr>
            <a:lvl2pPr marL="457200" indent="0">
              <a:buFontTx/>
              <a:buNone/>
              <a:defRPr sz="1000">
                <a:solidFill>
                  <a:schemeClr val="tx2"/>
                </a:solidFill>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Slide Number Placeholder 16"/>
          <p:cNvSpPr>
            <a:spLocks noGrp="1"/>
          </p:cNvSpPr>
          <p:nvPr>
            <p:ph type="sldNum" sz="quarter" idx="17"/>
          </p:nvPr>
        </p:nvSpPr>
        <p:spPr/>
        <p:txBody>
          <a:bodyPr/>
          <a:lstStyle>
            <a:lvl1pPr>
              <a:defRPr/>
            </a:lvl1pPr>
          </a:lstStyle>
          <a:p>
            <a:fld id="{BC13DF5C-BF97-464F-A100-2E0C6DC0011C}" type="slidenum">
              <a:rPr lang="en-US"/>
              <a:pPr/>
              <a:t>‹#›</a:t>
            </a:fld>
            <a:endParaRPr lang="en-US"/>
          </a:p>
        </p:txBody>
      </p:sp>
    </p:spTree>
    <p:extLst>
      <p:ext uri="{BB962C8B-B14F-4D97-AF65-F5344CB8AC3E}">
        <p14:creationId xmlns:p14="http://schemas.microsoft.com/office/powerpoint/2010/main" val="89169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0.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1.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2.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9.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31.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37.xml"/><Relationship Id="rId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38.xml"/><Relationship Id="rId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39.xml"/><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41.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1.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2.xml"/><Relationship Id="rId1" Type="http://schemas.openxmlformats.org/officeDocument/2006/relationships/slideLayout" Target="../slideLayouts/slideLayout44.xml"/><Relationship Id="rId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3.xml"/><Relationship Id="rId1" Type="http://schemas.openxmlformats.org/officeDocument/2006/relationships/slideLayout" Target="../slideLayouts/slideLayout45.xml"/><Relationship Id="rId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4.xml"/><Relationship Id="rId1" Type="http://schemas.openxmlformats.org/officeDocument/2006/relationships/slideLayout" Target="../slideLayouts/slideLayout46.xml"/><Relationship Id="rId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5.xml"/><Relationship Id="rId1" Type="http://schemas.openxmlformats.org/officeDocument/2006/relationships/slideLayout" Target="../slideLayouts/slideLayout47.xml"/><Relationship Id="rId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6.xml"/><Relationship Id="rId1" Type="http://schemas.openxmlformats.org/officeDocument/2006/relationships/slideLayout" Target="../slideLayouts/slideLayout48.xml"/><Relationship Id="rId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8.xml"/><Relationship Id="rId1" Type="http://schemas.openxmlformats.org/officeDocument/2006/relationships/slideLayout" Target="../slideLayouts/slideLayout51.xml"/><Relationship Id="rId4" Type="http://schemas.openxmlformats.org/officeDocument/2006/relationships/image" Target="../media/image2.pn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9.xml"/><Relationship Id="rId1" Type="http://schemas.openxmlformats.org/officeDocument/2006/relationships/slideLayout" Target="../slideLayouts/slideLayout5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 name="Picture 8"/>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lvl1pPr>
          </a:lstStyle>
          <a:p>
            <a:fld id="{A960F8C0-F709-A44E-AC70-C16F0EC1753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71" r:id="rId3"/>
    <p:sldLayoutId id="2147484772" r:id="rId4"/>
    <p:sldLayoutId id="2147484788" r:id="rId5"/>
    <p:sldLayoutId id="2147484789" r:id="rId6"/>
    <p:sldLayoutId id="2147484790" r:id="rId7"/>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5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356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6AE43FC-A538-4748-819C-11AD049B71E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5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458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C0433B8-5914-2B4B-A732-D997D7DD34B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6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560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D20B6D5-B683-4C4A-839C-33E6F01E38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6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66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3EA89BB-0096-0041-95A5-5C3517D689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27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2776"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E8640F2C-E0BB-844D-AB55-950A1B4D5B6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5" r:id="rId1"/>
    <p:sldLayoutId id="2147484883"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68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687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87688D3-95D8-9941-9825-0DD3DAA779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78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789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78A7388-3614-8140-B8C7-38A1291FFD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7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99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3994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E0798DE-811E-144C-9135-009F32BD84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096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89BE4B7D-1CEB-5A4B-9200-87FB9F113D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9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199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6963837-3DE9-D34F-BAA6-B9366129C4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1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10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C1374F3-914D-C24B-8768-00982EB153B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30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301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347F596-F1F3-D149-BE55-C3627E89F9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403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404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37E62A5A-6CDE-6848-A715-B42DFFDB3D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4"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50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506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89FA91C1-27A3-FA40-9433-C8BD9BDCC5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60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608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136CB4A-62A4-9248-AF27-B876CDCD0AC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71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7112"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8961AAE-97ED-AE4E-B707-DAF89A1F714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7" r:id="rId1"/>
    <p:sldLayoutId id="2147484880" r:id="rId2"/>
    <p:sldLayoutId id="2147484881" r:id="rId3"/>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1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813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D99B3B9-391B-8A47-B7EA-D14EE55FA05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1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4916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196BDCF2-2493-A943-B110-C3A4C890CA2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01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018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5EC1735D-A230-2343-878A-C3521CFB2A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120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0353A34-C385-CD46-9DF0-CF3DEE659C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22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223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C318E14-41A3-B84A-87CD-8D9635C7001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1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12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6D361BF-88EF-164E-A524-CEFC195ED6A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53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530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50B1E782-6FC9-B34D-9714-0131E5A370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63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632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4E9B02B0-96D5-DD48-9279-B7AA5A5D25B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73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735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A2838B6-6CE9-364B-B72E-7ABC3D178F4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7"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83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837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CBFA3CE-62BA-5949-BC69-6D235673CF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93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5940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1AEB090-AF5B-CC45-8283-1170B4BBF2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39"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04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042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8ADD7D3-06A1-F94C-B66C-B037E29B716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0"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144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00AF88F9-7CC7-E44B-8E73-CA889DB0D0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1"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24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247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DAD4FE70-3D84-2A43-BFCC-1ED8645C3D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2" r:id="rId1"/>
    <p:sldLayoutId id="2147484879"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34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349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AA7524AE-EF65-494A-9E84-1ED4ECBC599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3"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55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5544"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D9A27E39-FC64-2A40-96E0-0F207B28539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5"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152"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B687E881-8A84-2743-99D2-05DBC74259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94"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65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66568"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6DAC3D10-A816-9642-8AC8-F24666FCCE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46"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42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94216"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C76ABABC-C63B-9941-9DE6-BBB7128DEC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8" r:id="rId1"/>
    <p:sldLayoutId id="2147484871" r:id="rId2"/>
    <p:sldLayoutId id="2147484877" r:id="rId3"/>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3320"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D831FD0-72C3-E343-86B5-D72AEDE023E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3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5368"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FCE9C65F-E629-D24B-9AE4-D3B74E00FE2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2" r:id="rId1"/>
    <p:sldLayoutId id="2147484873"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46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1946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A788D55-68E9-AA48-99EB-DA9E7744A08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74" r:id="rId1"/>
    <p:sldLayoutId id="2147484875"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5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1512"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9410A4F1-E937-B848-B99D-D6B2E51B21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7" r:id="rId1"/>
    <p:sldLayoutId id="2147484878" r:id="rId2"/>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0668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1066800" y="1066800"/>
            <a:ext cx="7696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5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00800"/>
            <a:ext cx="5302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9"/>
          <p:cNvSpPr>
            <a:spLocks noChangeArrowheads="1"/>
          </p:cNvSpPr>
          <p:nvPr/>
        </p:nvSpPr>
        <p:spPr bwMode="auto">
          <a:xfrm>
            <a:off x="0" y="0"/>
            <a:ext cx="1066800" cy="685800"/>
          </a:xfrm>
          <a:prstGeom prst="rect">
            <a:avLst/>
          </a:prstGeom>
          <a:solidFill>
            <a:srgbClr val="5B842B">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2F2B20"/>
              </a:solidFill>
            </a:endParaRPr>
          </a:p>
        </p:txBody>
      </p:sp>
      <p:sp>
        <p:nvSpPr>
          <p:cNvPr id="1032" name="Line 10"/>
          <p:cNvSpPr>
            <a:spLocks noChangeShapeType="1"/>
          </p:cNvSpPr>
          <p:nvPr/>
        </p:nvSpPr>
        <p:spPr bwMode="auto">
          <a:xfrm>
            <a:off x="0" y="6858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33" name="Line 11"/>
          <p:cNvSpPr>
            <a:spLocks noChangeShapeType="1"/>
          </p:cNvSpPr>
          <p:nvPr/>
        </p:nvSpPr>
        <p:spPr bwMode="auto">
          <a:xfrm>
            <a:off x="0" y="6248400"/>
            <a:ext cx="9144000" cy="0"/>
          </a:xfrm>
          <a:prstGeom prst="line">
            <a:avLst/>
          </a:prstGeom>
          <a:noFill/>
          <a:ln w="25400">
            <a:solidFill>
              <a:srgbClr val="5B842B">
                <a:alpha val="50195"/>
              </a:srgbClr>
            </a:solidFill>
            <a:round/>
            <a:headEnd/>
            <a:tailEnd/>
          </a:ln>
          <a:effectLst>
            <a:outerShdw blurRad="50800" dist="12700" dir="5400000" algn="tl" rotWithShape="0">
              <a:srgbClr val="000000">
                <a:alpha val="42998"/>
              </a:srgbClr>
            </a:outerShdw>
          </a:effectLst>
          <a:extLst>
            <a:ext uri="{909E8E84-426E-40DD-AFC4-6F175D3DCCD1}">
              <a14:hiddenFill xmlns:a14="http://schemas.microsoft.com/office/drawing/2010/main">
                <a:noFill/>
              </a14:hiddenFill>
            </a:ext>
          </a:extLst>
        </p:spPr>
        <p:txBody>
          <a:bodyPr/>
          <a:lstStyle/>
          <a:p>
            <a:endParaRPr lang="en-US"/>
          </a:p>
        </p:txBody>
      </p:sp>
      <p:pic>
        <p:nvPicPr>
          <p:cNvPr id="22536"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6357938"/>
            <a:ext cx="1981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Grp="1" noChangeArrowheads="1"/>
          </p:cNvSpPr>
          <p:nvPr>
            <p:ph type="sldNum" sz="quarter" idx="4"/>
          </p:nvPr>
        </p:nvSpPr>
        <p:spPr>
          <a:xfrm>
            <a:off x="6553200" y="6477000"/>
            <a:ext cx="1447800" cy="222250"/>
          </a:xfrm>
          <a:prstGeom prst="rect">
            <a:avLst/>
          </a:prstGeom>
          <a:ln/>
        </p:spPr>
        <p:txBody>
          <a:bodyPr vert="horz" wrap="square" lIns="91440" tIns="45720" rIns="91440" bIns="45720" numCol="1" anchor="t" anchorCtr="0" compatLnSpc="1">
            <a:prstTxWarp prst="textNoShape">
              <a:avLst/>
            </a:prstTxWarp>
          </a:bodyPr>
          <a:lstStyle>
            <a:lvl1pPr algn="r">
              <a:defRPr sz="1000">
                <a:solidFill>
                  <a:srgbClr val="2F2B20"/>
                </a:solidFill>
              </a:defRPr>
            </a:lvl1pPr>
          </a:lstStyle>
          <a:p>
            <a:fld id="{757C87AC-75A3-8F47-A9CB-4487E069688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08" r:id="rId1"/>
  </p:sldLayoutIdLst>
  <p:hf sldNum="0" hdr="0" ftr="0" dt="0"/>
  <p:txStyles>
    <p:titleStyle>
      <a:lvl1pPr algn="l" rtl="0" eaLnBrk="0" fontAlgn="base" hangingPunct="0">
        <a:spcBef>
          <a:spcPct val="0"/>
        </a:spcBef>
        <a:spcAft>
          <a:spcPct val="0"/>
        </a:spcAft>
        <a:defRPr sz="3200" b="1">
          <a:solidFill>
            <a:srgbClr val="48544F"/>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2pPr>
      <a:lvl3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3pPr>
      <a:lvl4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4pPr>
      <a:lvl5pPr algn="l" rtl="0" eaLnBrk="0" fontAlgn="base" hangingPunct="0">
        <a:spcBef>
          <a:spcPct val="0"/>
        </a:spcBef>
        <a:spcAft>
          <a:spcPct val="0"/>
        </a:spcAft>
        <a:defRPr sz="3200" b="1">
          <a:solidFill>
            <a:srgbClr val="48544F"/>
          </a:solidFill>
          <a:latin typeface="Candara" charset="0"/>
          <a:ea typeface="ＭＳ Ｐゴシック" pitchFamily="-107" charset="-128"/>
          <a:cs typeface="ＭＳ Ｐゴシック" pitchFamily="-107" charset="-128"/>
        </a:defRPr>
      </a:lvl5pPr>
      <a:lvl6pPr marL="457200" algn="l" rtl="0" fontAlgn="base">
        <a:spcBef>
          <a:spcPct val="0"/>
        </a:spcBef>
        <a:spcAft>
          <a:spcPct val="0"/>
        </a:spcAft>
        <a:defRPr sz="3200" b="1">
          <a:solidFill>
            <a:srgbClr val="60513A"/>
          </a:solidFill>
          <a:latin typeface="Arial" pitchFamily="-107" charset="0"/>
        </a:defRPr>
      </a:lvl6pPr>
      <a:lvl7pPr marL="914400" algn="l" rtl="0" fontAlgn="base">
        <a:spcBef>
          <a:spcPct val="0"/>
        </a:spcBef>
        <a:spcAft>
          <a:spcPct val="0"/>
        </a:spcAft>
        <a:defRPr sz="3200" b="1">
          <a:solidFill>
            <a:srgbClr val="60513A"/>
          </a:solidFill>
          <a:latin typeface="Arial" pitchFamily="-107" charset="0"/>
        </a:defRPr>
      </a:lvl7pPr>
      <a:lvl8pPr marL="1371600" algn="l" rtl="0" fontAlgn="base">
        <a:spcBef>
          <a:spcPct val="0"/>
        </a:spcBef>
        <a:spcAft>
          <a:spcPct val="0"/>
        </a:spcAft>
        <a:defRPr sz="3200" b="1">
          <a:solidFill>
            <a:srgbClr val="60513A"/>
          </a:solidFill>
          <a:latin typeface="Arial" pitchFamily="-107" charset="0"/>
        </a:defRPr>
      </a:lvl8pPr>
      <a:lvl9pPr marL="1828800" algn="l" rtl="0" fontAlgn="base">
        <a:spcBef>
          <a:spcPct val="0"/>
        </a:spcBef>
        <a:spcAft>
          <a:spcPct val="0"/>
        </a:spcAft>
        <a:defRPr sz="3200" b="1">
          <a:solidFill>
            <a:srgbClr val="60513A"/>
          </a:solidFill>
          <a:latin typeface="Arial" pitchFamily="-107" charset="0"/>
        </a:defRPr>
      </a:lvl9pPr>
    </p:titleStyle>
    <p:bodyStyle>
      <a:lvl1pPr marL="342900" indent="-342900" algn="l" rtl="0" eaLnBrk="0" fontAlgn="base" hangingPunct="0">
        <a:spcBef>
          <a:spcPct val="20000"/>
        </a:spcBef>
        <a:spcAft>
          <a:spcPct val="0"/>
        </a:spcAft>
        <a:buFont typeface="Wingdings" charset="0"/>
        <a:buChar char="§"/>
        <a:defRPr sz="2000">
          <a:solidFill>
            <a:srgbClr val="48544F"/>
          </a:solidFill>
          <a:latin typeface="Arial"/>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000">
          <a:solidFill>
            <a:srgbClr val="48544F"/>
          </a:solidFill>
          <a:latin typeface="Arial"/>
          <a:ea typeface="ＭＳ Ｐゴシック" pitchFamily="-107" charset="-128"/>
        </a:defRPr>
      </a:lvl2pPr>
      <a:lvl3pPr marL="1143000" indent="-228600" algn="l" rtl="0" eaLnBrk="0" fontAlgn="base" hangingPunct="0">
        <a:spcBef>
          <a:spcPct val="20000"/>
        </a:spcBef>
        <a:spcAft>
          <a:spcPct val="0"/>
        </a:spcAft>
        <a:buFont typeface="Arial" charset="0"/>
        <a:buChar char="–"/>
        <a:defRPr sz="2000">
          <a:solidFill>
            <a:srgbClr val="48544F"/>
          </a:solidFill>
          <a:latin typeface="Arial"/>
          <a:ea typeface="ＭＳ Ｐゴシック" pitchFamily="-107" charset="-128"/>
        </a:defRPr>
      </a:lvl3pPr>
      <a:lvl4pPr marL="16002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4pPr>
      <a:lvl5pPr marL="2057400" indent="-228600" algn="l" rtl="0" eaLnBrk="0" fontAlgn="base" hangingPunct="0">
        <a:spcBef>
          <a:spcPct val="20000"/>
        </a:spcBef>
        <a:spcAft>
          <a:spcPct val="0"/>
        </a:spcAft>
        <a:buChar char="»"/>
        <a:defRPr sz="2000">
          <a:solidFill>
            <a:srgbClr val="48544F"/>
          </a:solidFill>
          <a:latin typeface="Arial"/>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cers.calepa.ca.gov/"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file:///\\Ciwmb\agency\Datapool\Unified\Presentations\2012%20Presentations\Final%20CERS%20Training%20PowerPoints\NewAccount.mpg" TargetMode="Externa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hyperlink" Target="http://cers.calepa.ca.gov/"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6.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39.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4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43.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47.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49.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51.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2.xml"/><Relationship Id="rId1" Type="http://schemas.openxmlformats.org/officeDocument/2006/relationships/slideLayout" Target="../slideLayouts/slideLayout53.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8.xml"/><Relationship Id="rId1" Type="http://schemas.openxmlformats.org/officeDocument/2006/relationships/slideLayout" Target="../slideLayouts/slideLayout54.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9.xml"/><Relationship Id="rId1" Type="http://schemas.openxmlformats.org/officeDocument/2006/relationships/slideLayout" Target="../slideLayouts/slideLayout54.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54.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1.xml"/><Relationship Id="rId1" Type="http://schemas.openxmlformats.org/officeDocument/2006/relationships/slideLayout" Target="../slideLayouts/slideLayout54.x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54.xm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381000" y="609600"/>
            <a:ext cx="4038600" cy="708025"/>
          </a:xfrm>
        </p:spPr>
        <p:txBody>
          <a:bodyPr/>
          <a:lstStyle/>
          <a:p>
            <a:pPr>
              <a:defRPr/>
            </a:pPr>
            <a:r>
              <a:rPr lang="en-US" dirty="0">
                <a:effectLst/>
              </a:rPr>
              <a:t>CERS </a:t>
            </a:r>
            <a:r>
              <a:rPr lang="en-US">
                <a:effectLst/>
              </a:rPr>
              <a:t>Online Reporting</a:t>
            </a:r>
            <a:endParaRPr lang="en-US" dirty="0">
              <a:ea typeface="ＭＳ Ｐゴシック" charset="0"/>
              <a:cs typeface="ＭＳ Ｐゴシック" charset="0"/>
            </a:endParaRPr>
          </a:p>
        </p:txBody>
      </p:sp>
      <p:sp>
        <p:nvSpPr>
          <p:cNvPr id="11266" name="Subtitle 9"/>
          <p:cNvSpPr>
            <a:spLocks noGrp="1"/>
          </p:cNvSpPr>
          <p:nvPr>
            <p:ph type="subTitle" idx="4294967295"/>
          </p:nvPr>
        </p:nvSpPr>
        <p:spPr>
          <a:xfrm>
            <a:off x="381000" y="1828800"/>
            <a:ext cx="3733800" cy="1143000"/>
          </a:xfrm>
        </p:spPr>
        <p:txBody>
          <a:bodyPr/>
          <a:lstStyle/>
          <a:p>
            <a:pPr>
              <a:buFont typeface="Wingdings" pitchFamily="2" charset="2"/>
              <a:buNone/>
            </a:pPr>
            <a:r>
              <a:rPr lang="en-US" b="1">
                <a:latin typeface="Arial" pitchFamily="34" charset="0"/>
                <a:ea typeface="ＭＳ Ｐゴシック" pitchFamily="34" charset="-128"/>
              </a:rPr>
              <a:t>Training for Business</a:t>
            </a:r>
            <a:r>
              <a:rPr lang="en-US">
                <a:latin typeface="Arial" pitchFamily="34" charset="0"/>
                <a:ea typeface="ＭＳ Ｐゴシック" pitchFamily="34" charset="-128"/>
              </a:rPr>
              <a:t> </a:t>
            </a:r>
          </a:p>
        </p:txBody>
      </p:sp>
    </p:spTree>
    <p:extLst>
      <p:ext uri="{BB962C8B-B14F-4D97-AF65-F5344CB8AC3E}">
        <p14:creationId xmlns:p14="http://schemas.microsoft.com/office/powerpoint/2010/main" val="385228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3"/>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Options </a:t>
            </a:r>
          </a:p>
        </p:txBody>
      </p:sp>
      <p:sp>
        <p:nvSpPr>
          <p:cNvPr id="189443"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1"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189446" name="Picture 11" descr="CB 1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07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a:spLocks noChangeArrowheads="1"/>
          </p:cNvSpPr>
          <p:nvPr/>
        </p:nvSpPr>
        <p:spPr bwMode="auto">
          <a:xfrm>
            <a:off x="5181600" y="1658938"/>
            <a:ext cx="2971800" cy="2227262"/>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Full reporting for a first-time entry</a:t>
            </a:r>
          </a:p>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Partial reporting</a:t>
            </a:r>
          </a:p>
          <a:p>
            <a:pPr marL="285750" indent="-285750">
              <a:spcAft>
                <a:spcPts val="800"/>
              </a:spcAft>
              <a:buFont typeface="Arial" charset="0"/>
              <a:buChar char="•"/>
              <a:defRPr/>
            </a:pPr>
            <a:r>
              <a:rPr lang="en-US" dirty="0">
                <a:solidFill>
                  <a:srgbClr val="2F2B20"/>
                </a:solidFill>
                <a:latin typeface="Candara" pitchFamily="-108" charset="0"/>
                <a:ea typeface="ＭＳ Ｐゴシック" pitchFamily="-108" charset="-128"/>
                <a:cs typeface="+mn-cs"/>
              </a:rPr>
              <a:t>Updating existing records </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2179638" y="1447800"/>
            <a:ext cx="6126162" cy="4114800"/>
          </a:xfrm>
          <a:ln>
            <a:miter lim="800000"/>
            <a:headEnd/>
            <a:tailEnd/>
          </a:ln>
          <a:effectLst>
            <a:outerShdw blurRad="50800" dist="50800" dir="2700000" algn="tl" rotWithShape="0">
              <a:srgbClr val="000000">
                <a:alpha val="64998"/>
              </a:srgbClr>
            </a:outerShdw>
          </a:effectLst>
        </p:spPr>
      </p:pic>
      <p:sp>
        <p:nvSpPr>
          <p:cNvPr id="19149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Compatible Browsers</a:t>
            </a:r>
          </a:p>
        </p:txBody>
      </p:sp>
      <p:sp>
        <p:nvSpPr>
          <p:cNvPr id="191492"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1494" name="Picture 7" descr="cers_compu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685800" y="1066800"/>
            <a:ext cx="3733800" cy="3440113"/>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lnSpc>
                <a:spcPts val="2663"/>
              </a:lnSpc>
              <a:defRPr/>
            </a:pPr>
            <a:r>
              <a:rPr lang="en-US">
                <a:solidFill>
                  <a:srgbClr val="2F2B20"/>
                </a:solidFill>
                <a:latin typeface="Candara" pitchFamily="-108" charset="0"/>
                <a:ea typeface="ＭＳ Ｐゴシック" pitchFamily="-108" charset="-128"/>
                <a:cs typeface="+mn-cs"/>
              </a:rPr>
              <a:t>CERS supports these browsers:</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Internet Explorer 8 or 9</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Safari (current version)</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Chrome (current version)</a:t>
            </a:r>
          </a:p>
          <a:p>
            <a:pPr>
              <a:lnSpc>
                <a:spcPts val="2663"/>
              </a:lnSpc>
              <a:buFont typeface="Arial" charset="0"/>
              <a:buChar char="•"/>
              <a:defRPr/>
            </a:pPr>
            <a:r>
              <a:rPr lang="en-US">
                <a:solidFill>
                  <a:srgbClr val="2F2B20"/>
                </a:solidFill>
                <a:latin typeface="Candara" pitchFamily="-108" charset="0"/>
                <a:ea typeface="ＭＳ Ｐゴシック" pitchFamily="-108" charset="-128"/>
                <a:cs typeface="+mn-cs"/>
              </a:rPr>
              <a:t>  Firefox 3.6 or later</a:t>
            </a:r>
          </a:p>
          <a:p>
            <a:pPr>
              <a:lnSpc>
                <a:spcPts val="2663"/>
              </a:lnSpc>
              <a:defRPr/>
            </a:pPr>
            <a:r>
              <a:rPr lang="en-US">
                <a:solidFill>
                  <a:srgbClr val="2F2B20"/>
                </a:solidFill>
                <a:latin typeface="Candara" pitchFamily="-108" charset="0"/>
                <a:ea typeface="ＭＳ Ｐゴシック" pitchFamily="-108" charset="-128"/>
                <a:cs typeface="+mn-cs"/>
              </a:rPr>
              <a:t>CERS does </a:t>
            </a:r>
            <a:r>
              <a:rPr lang="en-US" i="1">
                <a:solidFill>
                  <a:srgbClr val="2F2B20"/>
                </a:solidFill>
                <a:latin typeface="Candara" pitchFamily="-108" charset="0"/>
                <a:ea typeface="ＭＳ Ｐゴシック" pitchFamily="-108" charset="-128"/>
                <a:cs typeface="+mn-cs"/>
              </a:rPr>
              <a:t>not</a:t>
            </a:r>
            <a:r>
              <a:rPr lang="en-US">
                <a:solidFill>
                  <a:srgbClr val="2F2B20"/>
                </a:solidFill>
                <a:latin typeface="Candara" pitchFamily="-108" charset="0"/>
                <a:ea typeface="ＭＳ Ｐゴシック" pitchFamily="-108" charset="-128"/>
                <a:cs typeface="+mn-cs"/>
              </a:rPr>
              <a:t> support Internet Explorer 7 or earlier versions.</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Navigating the Website</a:t>
            </a:r>
          </a:p>
          <a:p>
            <a:pPr algn="ctr" eaLnBrk="1" hangingPunct="1"/>
            <a:r>
              <a:rPr lang="en-US" sz="2800" dirty="0">
                <a:solidFill>
                  <a:srgbClr val="000000"/>
                </a:solidFill>
                <a:latin typeface="Candara" charset="0"/>
              </a:rPr>
              <a:t>Module 2</a:t>
            </a:r>
          </a:p>
          <a:p>
            <a:pPr algn="ctr" eaLnBrk="1" hangingPunct="1"/>
            <a:endParaRPr lang="en-US" sz="2800" dirty="0">
              <a:solidFill>
                <a:schemeClr val="bg1"/>
              </a:solidFill>
              <a:latin typeface="Candara"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829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Business Home Page</a:t>
            </a:r>
          </a:p>
        </p:txBody>
      </p:sp>
      <p:sp>
        <p:nvSpPr>
          <p:cNvPr id="26829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8294" name="Picture 10" descr="CB 5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p:cNvSpPr>
            <a:spLocks noGrp="1"/>
          </p:cNvSpPr>
          <p:nvPr>
            <p:ph type="title"/>
          </p:nvPr>
        </p:nvSpPr>
        <p:spPr/>
        <p:txBody>
          <a:bodyPr/>
          <a:lstStyle/>
          <a:p>
            <a:r>
              <a:rPr lang="en-US" dirty="0">
                <a:latin typeface="Candara" charset="0"/>
                <a:ea typeface="ＭＳ Ｐゴシック" charset="0"/>
                <a:cs typeface="ＭＳ Ｐゴシック" charset="0"/>
              </a:rPr>
              <a:t>Contact Your Local </a:t>
            </a:r>
            <a:r>
              <a:rPr lang="en-US" dirty="0" err="1">
                <a:latin typeface="Candara" charset="0"/>
                <a:ea typeface="ＭＳ Ｐゴシック" charset="0"/>
                <a:cs typeface="ＭＳ Ｐゴシック" charset="0"/>
              </a:rPr>
              <a:t>Regulator(s</a:t>
            </a:r>
            <a:r>
              <a:rPr lang="en-US" dirty="0">
                <a:latin typeface="Candara" charset="0"/>
                <a:ea typeface="ＭＳ Ｐゴシック" charset="0"/>
                <a:cs typeface="ＭＳ Ｐゴシック" charset="0"/>
              </a:rPr>
              <a:t>) </a:t>
            </a:r>
          </a:p>
        </p:txBody>
      </p:sp>
      <p:sp>
        <p:nvSpPr>
          <p:cNvPr id="219140"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6" name="Picture Placeholder 5" descr="CERS2_Screenshot_Placeholder.png"/>
          <p:cNvPicPr>
            <a:picLocks noChangeAspect="1"/>
          </p:cNvPicPr>
          <p:nvPr/>
        </p:nvPicPr>
        <p:blipFill>
          <a:blip r:embed="rId3">
            <a:extLst>
              <a:ext uri="{28A0092B-C50C-407E-A947-70E740481C1C}">
                <a14:useLocalDpi xmlns:a14="http://schemas.microsoft.com/office/drawing/2010/main" val="0"/>
              </a:ext>
            </a:extLst>
          </a:blip>
          <a:srcRect t="5682" b="5682"/>
          <a:stretch>
            <a:fillRect/>
          </a:stretch>
        </p:blipFill>
        <p:spPr bwMode="auto">
          <a:xfrm>
            <a:off x="152400" y="838200"/>
            <a:ext cx="8839200" cy="52578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19142" name="Picture 8" descr="CB 3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00113"/>
            <a:ext cx="87137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016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Regulator Information </a:t>
            </a:r>
          </a:p>
        </p:txBody>
      </p:sp>
      <p:sp>
        <p:nvSpPr>
          <p:cNvPr id="2201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0166" name="Picture 6" descr="CB 3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992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Add Facility </a:t>
            </a:r>
          </a:p>
        </p:txBody>
      </p:sp>
      <p:sp>
        <p:nvSpPr>
          <p:cNvPr id="20992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9926" name="Picture 6" descr="CB 3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931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My Business </a:t>
            </a:r>
          </a:p>
        </p:txBody>
      </p:sp>
      <p:sp>
        <p:nvSpPr>
          <p:cNvPr id="26931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9318" name="Picture 6"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6868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033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Manage People </a:t>
            </a:r>
          </a:p>
        </p:txBody>
      </p:sp>
      <p:sp>
        <p:nvSpPr>
          <p:cNvPr id="27034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0342" name="Picture 6" descr="CB 5_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914400"/>
            <a:ext cx="86868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1363" name="Title 2"/>
          <p:cNvSpPr>
            <a:spLocks noGrp="1"/>
          </p:cNvSpPr>
          <p:nvPr>
            <p:ph type="title"/>
          </p:nvPr>
        </p:nvSpPr>
        <p:spPr/>
        <p:txBody>
          <a:bodyPr/>
          <a:lstStyle/>
          <a:p>
            <a:r>
              <a:rPr lang="en-US" sz="2800" dirty="0">
                <a:solidFill>
                  <a:srgbClr val="48544F"/>
                </a:solidFill>
                <a:latin typeface="Candara" charset="0"/>
                <a:ea typeface="ＭＳ Ｐゴシック" charset="0"/>
                <a:cs typeface="ＭＳ Ｐゴシック" charset="0"/>
              </a:rPr>
              <a:t>Alerts/Notifications </a:t>
            </a:r>
          </a:p>
        </p:txBody>
      </p:sp>
      <p:sp>
        <p:nvSpPr>
          <p:cNvPr id="2713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1366" name="Picture 6" descr="CB 5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094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Agenda</a:t>
            </a:r>
          </a:p>
        </p:txBody>
      </p:sp>
      <p:sp>
        <p:nvSpPr>
          <p:cNvPr id="2109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0950" name="Picture 6" descr="CB 3_3.png"/>
          <p:cNvPicPr>
            <a:picLocks noChangeAspect="1"/>
          </p:cNvPicPr>
          <p:nvPr/>
        </p:nvPicPr>
        <p:blipFill>
          <a:blip r:embed="rId4"/>
          <a:stretch>
            <a:fillRect/>
          </a:stretch>
        </p:blipFill>
        <p:spPr bwMode="auto">
          <a:xfrm>
            <a:off x="228600" y="914107"/>
            <a:ext cx="8686800" cy="514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5486400" y="457200"/>
            <a:ext cx="3505200" cy="560530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defRPr/>
            </a:pPr>
            <a:r>
              <a:rPr lang="en-US" b="1" dirty="0">
                <a:solidFill>
                  <a:schemeClr val="dk1"/>
                </a:solidFill>
                <a:latin typeface="+mn-lt"/>
                <a:ea typeface="+mn-ea"/>
                <a:cs typeface="+mn-cs"/>
              </a:rPr>
              <a:t>Modules</a:t>
            </a:r>
            <a:endParaRPr lang="en-US" dirty="0">
              <a:solidFill>
                <a:schemeClr val="dk1"/>
              </a:solidFill>
              <a:latin typeface="+mn-lt"/>
              <a:ea typeface="+mn-ea"/>
              <a:cs typeface="+mn-cs"/>
            </a:endParaRP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Introduction</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Navigating the Website</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Getting Access/Creating a CERS Account</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Finding or Adding a Facility</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Managing Users</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Making a Submittal</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Hazardous Materials Inventory</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Uploading Maps and Documents</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Businesses/Organizations</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Wrap Up</a:t>
            </a:r>
          </a:p>
          <a:p>
            <a:pPr marL="342900" indent="-342900">
              <a:spcAft>
                <a:spcPts val="400"/>
              </a:spcAft>
              <a:buFont typeface="+mj-lt"/>
              <a:buAutoNum type="arabicPeriod"/>
              <a:defRPr/>
            </a:pPr>
            <a:r>
              <a:rPr lang="en-US" dirty="0">
                <a:solidFill>
                  <a:srgbClr val="2F2B20"/>
                </a:solidFill>
                <a:latin typeface="Candara" pitchFamily="-108" charset="0"/>
                <a:ea typeface="ＭＳ Ｐゴシック" pitchFamily="-108" charset="-128"/>
              </a:rPr>
              <a:t>Questions</a:t>
            </a: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88066" name="Title 2"/>
          <p:cNvSpPr>
            <a:spLocks noGrp="1"/>
          </p:cNvSpPr>
          <p:nvPr>
            <p:ph type="title"/>
          </p:nvPr>
        </p:nvSpPr>
        <p:spPr/>
        <p:txBody>
          <a:bodyPr/>
          <a:lstStyle/>
          <a:p>
            <a:pPr>
              <a:defRPr/>
            </a:pPr>
            <a:r>
              <a:rPr lang="en-US" sz="2800" dirty="0"/>
              <a:t>Email History &amp; Manage Facilities</a:t>
            </a:r>
          </a:p>
        </p:txBody>
      </p:sp>
      <p:sp>
        <p:nvSpPr>
          <p:cNvPr id="27238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2390" name="Picture 7" descr="CB 5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819400" y="1262063"/>
            <a:ext cx="4343400" cy="452913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Email History </a:t>
            </a:r>
            <a:r>
              <a:rPr lang="en-US">
                <a:solidFill>
                  <a:srgbClr val="2F2B20"/>
                </a:solidFill>
                <a:latin typeface="Candara" pitchFamily="-108" charset="0"/>
                <a:ea typeface="ＭＳ Ｐゴシック" pitchFamily="-108" charset="-128"/>
                <a:cs typeface="+mn-cs"/>
              </a:rPr>
              <a:t>- Shows all system generated auto emails dating back to January 8, 2012.</a:t>
            </a:r>
          </a:p>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Manage Facilities </a:t>
            </a:r>
            <a:r>
              <a:rPr lang="en-US">
                <a:solidFill>
                  <a:srgbClr val="2F2B20"/>
                </a:solidFill>
                <a:latin typeface="Candara" pitchFamily="-108" charset="0"/>
                <a:ea typeface="ＭＳ Ｐゴシック" pitchFamily="-108" charset="-128"/>
                <a:cs typeface="+mn-cs"/>
              </a:rPr>
              <a:t>- Allows you to transfer, merge, delete or archive facilities.</a:t>
            </a:r>
          </a:p>
          <a:p>
            <a:pPr marL="285750" indent="-285750">
              <a:spcAft>
                <a:spcPts val="800"/>
              </a:spcAft>
              <a:buFont typeface="Arial" charset="0"/>
              <a:buChar char="•"/>
              <a:defRPr/>
            </a:pPr>
            <a:r>
              <a:rPr lang="en-US" b="1">
                <a:solidFill>
                  <a:srgbClr val="2F2B20"/>
                </a:solidFill>
                <a:latin typeface="Candara" pitchFamily="-108" charset="0"/>
                <a:ea typeface="ＭＳ Ｐゴシック" pitchFamily="-108" charset="-128"/>
                <a:cs typeface="+mn-cs"/>
              </a:rPr>
              <a:t>Select Business </a:t>
            </a:r>
            <a:r>
              <a:rPr lang="en-US">
                <a:solidFill>
                  <a:srgbClr val="2F2B20"/>
                </a:solidFill>
                <a:latin typeface="Candara" pitchFamily="-108" charset="0"/>
                <a:ea typeface="ＭＳ Ｐゴシック" pitchFamily="-108" charset="-128"/>
                <a:cs typeface="+mn-cs"/>
              </a:rPr>
              <a:t>- Primarily for consultants with multiple clients. Provides a list of all businesses (not facilities) associated with your CERS Account. Select one of the businesses below to view its facilities.</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214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Action Required and Alerts/Notifications</a:t>
            </a:r>
          </a:p>
        </p:txBody>
      </p:sp>
      <p:sp>
        <p:nvSpPr>
          <p:cNvPr id="2621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2150" name="Picture 6" descr="CB 4_3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8829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Tools Link</a:t>
            </a:r>
          </a:p>
        </p:txBody>
      </p:sp>
      <p:sp>
        <p:nvSpPr>
          <p:cNvPr id="273411"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0"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pic>
        <p:nvPicPr>
          <p:cNvPr id="273414" name="Picture 12"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 y="914400"/>
            <a:ext cx="87058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a:spLocks noChangeArrowheads="1"/>
          </p:cNvSpPr>
          <p:nvPr/>
        </p:nvSpPr>
        <p:spPr bwMode="auto">
          <a:xfrm>
            <a:off x="7162800" y="990600"/>
            <a:ext cx="3048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443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Tools Link </a:t>
            </a:r>
          </a:p>
        </p:txBody>
      </p:sp>
      <p:sp>
        <p:nvSpPr>
          <p:cNvPr id="27443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4438" name="Picture 7" descr="CB 5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99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545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Tools Link </a:t>
            </a:r>
          </a:p>
        </p:txBody>
      </p:sp>
      <p:sp>
        <p:nvSpPr>
          <p:cNvPr id="2754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75462" name="Picture 6" descr="CB 5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648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Reports Link</a:t>
            </a:r>
          </a:p>
        </p:txBody>
      </p:sp>
      <p:sp>
        <p:nvSpPr>
          <p:cNvPr id="2764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8" name="Rounded Rectangle 7"/>
          <p:cNvSpPr>
            <a:spLocks noChangeArrowheads="1"/>
          </p:cNvSpPr>
          <p:nvPr/>
        </p:nvSpPr>
        <p:spPr bwMode="auto">
          <a:xfrm>
            <a:off x="7620000" y="914400"/>
            <a:ext cx="5334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76487" name="Picture 8"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6868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a:spLocks noChangeArrowheads="1"/>
          </p:cNvSpPr>
          <p:nvPr/>
        </p:nvSpPr>
        <p:spPr bwMode="auto">
          <a:xfrm>
            <a:off x="7467600" y="990600"/>
            <a:ext cx="457200" cy="152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Getting Access/Creating a CERS Account</a:t>
            </a:r>
          </a:p>
          <a:p>
            <a:pPr algn="ctr" eaLnBrk="1" hangingPunct="1"/>
            <a:r>
              <a:rPr lang="en-US" sz="2800" dirty="0">
                <a:solidFill>
                  <a:srgbClr val="000000"/>
                </a:solidFill>
                <a:latin typeface="Candara" charset="0"/>
              </a:rPr>
              <a:t>Module 3</a:t>
            </a:r>
          </a:p>
          <a:p>
            <a:pPr algn="ctr" eaLnBrk="1" hangingPunct="1"/>
            <a:endParaRPr lang="en-US" sz="2800" dirty="0">
              <a:solidFill>
                <a:schemeClr val="bg1"/>
              </a:solidFill>
              <a:latin typeface="Candar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3"/>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Accessing CERS </a:t>
            </a:r>
          </a:p>
        </p:txBody>
      </p:sp>
      <p:sp>
        <p:nvSpPr>
          <p:cNvPr id="193539" name="Text Placeholder 11"/>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6" name="Rounded Rectangle 5"/>
          <p:cNvSpPr>
            <a:spLocks noChangeArrowheads="1"/>
          </p:cNvSpPr>
          <p:nvPr/>
        </p:nvSpPr>
        <p:spPr bwMode="auto">
          <a:xfrm>
            <a:off x="5410200" y="3429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7" name="AutoShape 6"/>
          <p:cNvSpPr>
            <a:spLocks noChangeArrowheads="1"/>
          </p:cNvSpPr>
          <p:nvPr/>
        </p:nvSpPr>
        <p:spPr bwMode="auto">
          <a:xfrm>
            <a:off x="6781800" y="3886200"/>
            <a:ext cx="2170113" cy="1635125"/>
          </a:xfrm>
          <a:prstGeom prst="wedgeRoundRectCallout">
            <a:avLst>
              <a:gd name="adj1" fmla="val -74477"/>
              <a:gd name="adj2" fmla="val -51889"/>
              <a:gd name="adj3" fmla="val 16667"/>
            </a:avLst>
          </a:prstGeom>
          <a:gradFill rotWithShape="1">
            <a:gsLst>
              <a:gs pos="0">
                <a:srgbClr val="F9F8ED"/>
              </a:gs>
              <a:gs pos="64999">
                <a:srgbClr val="EEEBD1"/>
              </a:gs>
              <a:gs pos="100000">
                <a:srgbClr val="E8E3BD"/>
              </a:gs>
            </a:gsLst>
            <a:lin ang="5400000" scaled="1"/>
          </a:gradFill>
          <a:ln w="25400">
            <a:solidFill>
              <a:schemeClr val="accent1"/>
            </a:solidFill>
            <a:miter lim="800000"/>
            <a:headEnd/>
            <a:tailEnd/>
          </a:ln>
          <a:effectLst>
            <a:outerShdw blurRad="76200" dist="76201" dir="2700000" algn="tl" rotWithShape="0">
              <a:srgbClr val="000000">
                <a:alpha val="25000"/>
              </a:srgbClr>
            </a:outerShdw>
          </a:effectLst>
        </p:spPr>
        <p:txBody>
          <a:bodyPr lIns="182880" tIns="182880" rIns="182880" bIns="182880" anchor="ctr">
            <a:spAutoFit/>
          </a:bodyPr>
          <a:lstStyle/>
          <a:p>
            <a:pPr algn="ctr"/>
            <a:r>
              <a:rPr lang="en-US">
                <a:solidFill>
                  <a:srgbClr val="2F2B20"/>
                </a:solidFill>
                <a:latin typeface="Candara" charset="0"/>
              </a:rPr>
              <a:t>CERS Central— </a:t>
            </a:r>
            <a:r>
              <a:rPr lang="en-US">
                <a:solidFill>
                  <a:srgbClr val="2F2B20"/>
                </a:solidFill>
                <a:latin typeface="Candara" charset="0"/>
                <a:hlinkClick r:id="rId3"/>
              </a:rPr>
              <a:t>http://cers.calepa.ca.gov/</a:t>
            </a:r>
            <a:r>
              <a:rPr lang="en-US">
                <a:solidFill>
                  <a:srgbClr val="2F2B20"/>
                </a:solidFill>
                <a:latin typeface="Candara" charset="0"/>
              </a:rPr>
              <a:t> </a:t>
            </a:r>
          </a:p>
        </p:txBody>
      </p:sp>
      <p:pic>
        <p:nvPicPr>
          <p:cNvPr id="9" name="Picture Placeholder 6"/>
          <p:cNvPicPr>
            <a:picLocks noGrp="1" noChangeAspect="1"/>
          </p:cNvPicPr>
          <p:nvPr>
            <p:ph type="pic" idx="1"/>
          </p:nvPr>
        </p:nvPicPr>
        <p:blipFill>
          <a:blip r:embed="rId4">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sp>
        <p:nvSpPr>
          <p:cNvPr id="11" name="Rounded Rectangle 10"/>
          <p:cNvSpPr>
            <a:spLocks noChangeArrowheads="1"/>
          </p:cNvSpPr>
          <p:nvPr/>
        </p:nvSpPr>
        <p:spPr bwMode="auto">
          <a:xfrm>
            <a:off x="2438400" y="1752600"/>
            <a:ext cx="2209800" cy="533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193545" name="Picture 12" descr="CB 2_3.png"/>
          <p:cNvPicPr>
            <a:picLocks noChangeAspect="1"/>
          </p:cNvPicPr>
          <p:nvPr/>
        </p:nvPicPr>
        <p:blipFill>
          <a:blip r:embed="rId5"/>
          <a:stretch>
            <a:fillRect/>
          </a:stretch>
        </p:blipFill>
        <p:spPr bwMode="auto">
          <a:xfrm>
            <a:off x="228600" y="838200"/>
            <a:ext cx="876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a:spLocks noChangeArrowheads="1"/>
          </p:cNvSpPr>
          <p:nvPr/>
        </p:nvSpPr>
        <p:spPr bwMode="auto">
          <a:xfrm>
            <a:off x="2438400" y="1600200"/>
            <a:ext cx="2438400" cy="4572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2" name="Text Placeholder 11"/>
          <p:cNvSpPr>
            <a:spLocks noGrp="1"/>
          </p:cNvSpPr>
          <p:nvPr>
            <p:ph type="body" sz="quarter" idx="15"/>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4563" name="Title 1"/>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Signing In </a:t>
            </a:r>
          </a:p>
        </p:txBody>
      </p:sp>
      <p:sp>
        <p:nvSpPr>
          <p:cNvPr id="194564"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4566" name="Picture 5" descr="CB_2.4.png"/>
          <p:cNvPicPr>
            <a:picLocks noChangeAspect="1"/>
          </p:cNvPicPr>
          <p:nvPr/>
        </p:nvPicPr>
        <p:blipFill>
          <a:blip r:embed="rId4"/>
          <a:stretch>
            <a:fillRect/>
          </a:stretch>
        </p:blipFill>
        <p:spPr bwMode="auto">
          <a:xfrm>
            <a:off x="152400" y="8382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362200" y="4928056"/>
            <a:ext cx="4724400" cy="863144"/>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lgn="ctr">
              <a:spcBef>
                <a:spcPts val="1000"/>
              </a:spcBef>
              <a:spcAft>
                <a:spcPts val="1000"/>
              </a:spcAft>
              <a:defRPr/>
            </a:pPr>
            <a:r>
              <a:rPr lang="en-US" u="sng" dirty="0">
                <a:solidFill>
                  <a:schemeClr val="dk1"/>
                </a:solidFill>
                <a:hlinkClick r:id="rId5" action="ppaction://hlinkfile"/>
              </a:rPr>
              <a:t>Click here to play Sign-In Demo</a:t>
            </a:r>
            <a:endParaRPr lang="en-US" dirty="0">
              <a:solidFill>
                <a:schemeClr val="dk1"/>
              </a:solidFill>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558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Your CERS User Name </a:t>
            </a:r>
          </a:p>
        </p:txBody>
      </p:sp>
      <p:sp>
        <p:nvSpPr>
          <p:cNvPr id="195588"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5590" name="Picture 6" descr="CB_2.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7250"/>
            <a:ext cx="86868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Introduction to CERS</a:t>
            </a:r>
          </a:p>
          <a:p>
            <a:pPr algn="ctr" eaLnBrk="1" hangingPunct="1"/>
            <a:r>
              <a:rPr lang="en-US" sz="2800" dirty="0">
                <a:solidFill>
                  <a:srgbClr val="000000"/>
                </a:solidFill>
                <a:latin typeface="Candara" charset="0"/>
              </a:rPr>
              <a:t>Module 1</a:t>
            </a:r>
          </a:p>
          <a:p>
            <a:pPr algn="ctr" eaLnBrk="1" hangingPunct="1"/>
            <a:endParaRPr lang="en-US" sz="2800" dirty="0">
              <a:solidFill>
                <a:schemeClr val="bg1"/>
              </a:solidFill>
              <a:latin typeface="Candara"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7853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Business Training Site</a:t>
            </a:r>
          </a:p>
        </p:txBody>
      </p:sp>
      <p:sp>
        <p:nvSpPr>
          <p:cNvPr id="27853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9" name="Rounded Rectangle 8"/>
          <p:cNvSpPr>
            <a:spLocks noChangeArrowheads="1"/>
          </p:cNvSpPr>
          <p:nvPr/>
        </p:nvSpPr>
        <p:spPr bwMode="auto">
          <a:xfrm>
            <a:off x="7162800" y="9906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78535" name="Picture 7" descr="CB 5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9144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Finding or Adding a Facility</a:t>
            </a:r>
          </a:p>
          <a:p>
            <a:pPr algn="ctr" eaLnBrk="1" hangingPunct="1"/>
            <a:r>
              <a:rPr lang="en-US" sz="2800" dirty="0">
                <a:solidFill>
                  <a:srgbClr val="000000"/>
                </a:solidFill>
                <a:latin typeface="Candara" charset="0"/>
              </a:rPr>
              <a:t>Module 4</a:t>
            </a:r>
          </a:p>
          <a:p>
            <a:pPr algn="ctr" eaLnBrk="1" hangingPunct="1"/>
            <a:endParaRPr lang="en-US" sz="2800" dirty="0">
              <a:solidFill>
                <a:schemeClr val="bg1"/>
              </a:solidFill>
              <a:latin typeface="Candara"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What If Your Business Exists in CERS? </a:t>
            </a:r>
          </a:p>
        </p:txBody>
      </p:sp>
      <p:sp>
        <p:nvSpPr>
          <p:cNvPr id="20480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4084638" cy="2741613"/>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sp>
        <p:nvSpPr>
          <p:cNvPr id="204806" name="TextBox 1"/>
          <p:cNvSpPr txBox="1">
            <a:spLocks noChangeArrowheads="1"/>
          </p:cNvSpPr>
          <p:nvPr/>
        </p:nvSpPr>
        <p:spPr bwMode="auto">
          <a:xfrm>
            <a:off x="228600" y="1262063"/>
            <a:ext cx="441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2F2B20"/>
                </a:solidFill>
              </a:rPr>
              <a:t>Request Access to an Existing CERS Business</a:t>
            </a:r>
          </a:p>
        </p:txBody>
      </p:sp>
      <p:sp>
        <p:nvSpPr>
          <p:cNvPr id="204807" name="TextBox 8"/>
          <p:cNvSpPr txBox="1">
            <a:spLocks noChangeArrowheads="1"/>
          </p:cNvSpPr>
          <p:nvPr/>
        </p:nvSpPr>
        <p:spPr bwMode="auto">
          <a:xfrm>
            <a:off x="4953000" y="1289050"/>
            <a:ext cx="4038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rgbClr val="2F2B20"/>
                </a:solidFill>
              </a:rPr>
              <a:t>Business/Organization Listing page</a:t>
            </a:r>
          </a:p>
          <a:p>
            <a:pPr eaLnBrk="1" hangingPunct="1"/>
            <a:endParaRPr lang="en-US" dirty="0">
              <a:solidFill>
                <a:srgbClr val="2F2B20"/>
              </a:solidFill>
            </a:endParaRPr>
          </a:p>
        </p:txBody>
      </p:sp>
      <p:cxnSp>
        <p:nvCxnSpPr>
          <p:cNvPr id="10" name="Straight Connector 9"/>
          <p:cNvCxnSpPr>
            <a:cxnSpLocks noChangeShapeType="1"/>
          </p:cNvCxnSpPr>
          <p:nvPr/>
        </p:nvCxnSpPr>
        <p:spPr bwMode="auto">
          <a:xfrm>
            <a:off x="4389438" y="3200400"/>
            <a:ext cx="563562" cy="0"/>
          </a:xfrm>
          <a:prstGeom prst="line">
            <a:avLst/>
          </a:prstGeom>
          <a:noFill/>
          <a:ln w="12700">
            <a:solidFill>
              <a:schemeClr val="tx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2" name="Picture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084638" cy="2741613"/>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04810" name="Picture 10" descr="CB 2_14_search for facil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1" name="Picture 12" descr="CB 2_14 Search busines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288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a:spLocks noChangeArrowheads="1"/>
          </p:cNvSpPr>
          <p:nvPr/>
        </p:nvSpPr>
        <p:spPr bwMode="auto">
          <a:xfrm>
            <a:off x="2971800" y="28194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6" name="Rounded Rectangle 15"/>
          <p:cNvSpPr>
            <a:spLocks noChangeArrowheads="1"/>
          </p:cNvSpPr>
          <p:nvPr/>
        </p:nvSpPr>
        <p:spPr bwMode="auto">
          <a:xfrm>
            <a:off x="5334000" y="2438400"/>
            <a:ext cx="1905000" cy="762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7" name="AutoShape 6"/>
          <p:cNvSpPr>
            <a:spLocks noChangeArrowheads="1"/>
          </p:cNvSpPr>
          <p:nvPr/>
        </p:nvSpPr>
        <p:spPr bwMode="auto">
          <a:xfrm>
            <a:off x="6553200" y="3276600"/>
            <a:ext cx="2398713" cy="1635125"/>
          </a:xfrm>
          <a:prstGeom prst="wedgeRoundRectCallout">
            <a:avLst>
              <a:gd name="adj1" fmla="val -74477"/>
              <a:gd name="adj2" fmla="val -51889"/>
              <a:gd name="adj3" fmla="val 16667"/>
            </a:avLst>
          </a:prstGeom>
          <a:gradFill rotWithShape="1">
            <a:gsLst>
              <a:gs pos="0">
                <a:srgbClr val="F9F8ED"/>
              </a:gs>
              <a:gs pos="64999">
                <a:srgbClr val="EEEBD1"/>
              </a:gs>
              <a:gs pos="100000">
                <a:srgbClr val="E8E3BD"/>
              </a:gs>
            </a:gsLst>
            <a:lin ang="5400000" scaled="1"/>
          </a:gradFill>
          <a:ln w="25400">
            <a:solidFill>
              <a:schemeClr val="accent1"/>
            </a:solidFill>
            <a:miter lim="800000"/>
            <a:headEnd/>
            <a:tailEnd/>
          </a:ln>
          <a:effectLst>
            <a:outerShdw blurRad="76200" dist="76201" dir="2700000" algn="tl" rotWithShape="0">
              <a:srgbClr val="000000">
                <a:alpha val="25000"/>
              </a:srgbClr>
            </a:outerShdw>
          </a:effectLst>
        </p:spPr>
        <p:txBody>
          <a:bodyPr lIns="182880" tIns="182880" rIns="182880" bIns="182880" anchor="ctr">
            <a:spAutoFit/>
          </a:bodyPr>
          <a:lstStyle/>
          <a:p>
            <a:pPr>
              <a:spcBef>
                <a:spcPts val="1000"/>
              </a:spcBef>
              <a:spcAft>
                <a:spcPts val="1000"/>
              </a:spcAft>
              <a:defRPr/>
            </a:pPr>
            <a:r>
              <a:rPr lang="en-US">
                <a:solidFill>
                  <a:srgbClr val="2F2B20"/>
                </a:solidFill>
                <a:latin typeface="Candara" pitchFamily="-108" charset="0"/>
                <a:ea typeface="ＭＳ Ｐゴシック" pitchFamily="-108" charset="-128"/>
                <a:cs typeface="+mn-cs"/>
              </a:rPr>
              <a:t>Use the Search window to locate your facility or business. </a:t>
            </a:r>
          </a:p>
        </p:txBody>
      </p:sp>
      <p:sp>
        <p:nvSpPr>
          <p:cNvPr id="18" name="Text Placeholder 17"/>
          <p:cNvSpPr>
            <a:spLocks noGrp="1"/>
          </p:cNvSpPr>
          <p:nvPr>
            <p:ph type="body" sz="quarter" idx="15"/>
          </p:nvPr>
        </p:nvSpPr>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9968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Add a Facility</a:t>
            </a:r>
          </a:p>
        </p:txBody>
      </p:sp>
      <p:sp>
        <p:nvSpPr>
          <p:cNvPr id="199684"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9686" name="Picture 8" descr="CD 2_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06450"/>
            <a:ext cx="86868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a:spLocks noChangeArrowheads="1"/>
          </p:cNvSpPr>
          <p:nvPr/>
        </p:nvSpPr>
        <p:spPr bwMode="auto">
          <a:xfrm>
            <a:off x="1752600" y="3200400"/>
            <a:ext cx="5943600" cy="251460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Aft>
                <a:spcPts val="400"/>
              </a:spcAft>
              <a:defRPr/>
            </a:pPr>
            <a:r>
              <a:rPr lang="en-US" b="1" dirty="0">
                <a:solidFill>
                  <a:srgbClr val="2F2B20"/>
                </a:solidFill>
                <a:latin typeface="Candara" pitchFamily="-108" charset="0"/>
                <a:ea typeface="ＭＳ Ｐゴシック" pitchFamily="-108" charset="-128"/>
                <a:cs typeface="+mn-cs"/>
              </a:rPr>
              <a:t>Steps for adding a new facility</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Click the Add Facility button.</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Complete address information; click Next.</a:t>
            </a:r>
          </a:p>
          <a:p>
            <a:pPr marL="228600" indent="-228600">
              <a:spcAft>
                <a:spcPts val="400"/>
              </a:spcAft>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Complete facility name information; click Add Facility.</a:t>
            </a:r>
          </a:p>
          <a:p>
            <a:pPr>
              <a:buFont typeface="Candara" pitchFamily="-108" charset="0"/>
              <a:buAutoNum type="arabicPeriod"/>
              <a:defRPr/>
            </a:pPr>
            <a:r>
              <a:rPr lang="en-US" dirty="0">
                <a:solidFill>
                  <a:srgbClr val="2F2B20"/>
                </a:solidFill>
                <a:latin typeface="Candara" pitchFamily="-108" charset="0"/>
                <a:ea typeface="ＭＳ Ｐゴシック" pitchFamily="-108" charset="-128"/>
                <a:cs typeface="+mn-cs"/>
              </a:rPr>
              <a:t>Your facility has been added to CERS; click Continue. </a:t>
            </a:r>
          </a:p>
        </p:txBody>
      </p:sp>
      <p:sp>
        <p:nvSpPr>
          <p:cNvPr id="8" name="Rounded Rectangle 7"/>
          <p:cNvSpPr>
            <a:spLocks noChangeArrowheads="1"/>
          </p:cNvSpPr>
          <p:nvPr/>
        </p:nvSpPr>
        <p:spPr bwMode="auto">
          <a:xfrm>
            <a:off x="5943600" y="2057400"/>
            <a:ext cx="6096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07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Facility Added</a:t>
            </a:r>
          </a:p>
        </p:txBody>
      </p:sp>
      <p:sp>
        <p:nvSpPr>
          <p:cNvPr id="200708" name="Text Placeholder 1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0710" name="Picture 7" descr="CB 2_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889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Your Business Home Page </a:t>
            </a:r>
          </a:p>
        </p:txBody>
      </p:sp>
      <p:sp>
        <p:nvSpPr>
          <p:cNvPr id="20890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8902" name="Picture 7" descr="CB 3_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914400" y="2057400"/>
            <a:ext cx="7162800" cy="1295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dirty="0">
                <a:latin typeface="Candara" charset="0"/>
                <a:ea typeface="ＭＳ Ｐゴシック" charset="0"/>
                <a:cs typeface="ＭＳ Ｐゴシック" charset="0"/>
              </a:rPr>
              <a:t>Summary</a:t>
            </a:r>
          </a:p>
        </p:txBody>
      </p:sp>
      <p:sp>
        <p:nvSpPr>
          <p:cNvPr id="205829"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1295400" y="1371600"/>
            <a:ext cx="6096000" cy="262255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spcAft>
                <a:spcPts val="800"/>
              </a:spcAft>
              <a:buFont typeface="Arial" charset="0"/>
              <a:buChar char="•"/>
            </a:pPr>
            <a:r>
              <a:rPr lang="en-US" dirty="0">
                <a:solidFill>
                  <a:srgbClr val="2F2B20"/>
                </a:solidFill>
                <a:latin typeface="Candara" charset="0"/>
              </a:rPr>
              <a:t>Access the CERS Business Portal via CERS Central—</a:t>
            </a:r>
            <a:br>
              <a:rPr lang="en-US" dirty="0">
                <a:solidFill>
                  <a:srgbClr val="2F2B20"/>
                </a:solidFill>
                <a:latin typeface="Candara" charset="0"/>
              </a:rPr>
            </a:br>
            <a:r>
              <a:rPr lang="en-US" dirty="0">
                <a:solidFill>
                  <a:srgbClr val="2F2B20"/>
                </a:solidFill>
                <a:latin typeface="Candara" charset="0"/>
              </a:rPr>
              <a:t> </a:t>
            </a:r>
            <a:r>
              <a:rPr lang="en-US" dirty="0">
                <a:solidFill>
                  <a:srgbClr val="2F2B20"/>
                </a:solidFill>
                <a:latin typeface="Candara" charset="0"/>
                <a:hlinkClick r:id="rId3"/>
              </a:rPr>
              <a:t>http://cers.calepa.ca.gov/</a:t>
            </a:r>
            <a:endParaRPr lang="en-US" dirty="0">
              <a:solidFill>
                <a:srgbClr val="2F2B20"/>
              </a:solidFill>
              <a:latin typeface="Candara" charset="0"/>
            </a:endParaRPr>
          </a:p>
          <a:p>
            <a:pPr marL="285750" indent="-285750">
              <a:spcAft>
                <a:spcPts val="800"/>
              </a:spcAft>
              <a:buFont typeface="Arial" charset="0"/>
              <a:buChar char="•"/>
            </a:pPr>
            <a:r>
              <a:rPr lang="en-US" dirty="0">
                <a:solidFill>
                  <a:srgbClr val="2F2B20"/>
                </a:solidFill>
                <a:latin typeface="Candara" charset="0"/>
              </a:rPr>
              <a:t>A video shows you how to sign in to CERS </a:t>
            </a:r>
          </a:p>
          <a:p>
            <a:pPr marL="285750" indent="-285750">
              <a:spcAft>
                <a:spcPts val="800"/>
              </a:spcAft>
              <a:buFont typeface="Arial" charset="0"/>
              <a:buChar char="•"/>
            </a:pPr>
            <a:r>
              <a:rPr lang="en-US" dirty="0">
                <a:solidFill>
                  <a:srgbClr val="2F2B20"/>
                </a:solidFill>
                <a:latin typeface="Candara" charset="0"/>
              </a:rPr>
              <a:t>CERS 1 users are encouraged to create a user name</a:t>
            </a:r>
          </a:p>
          <a:p>
            <a:pPr marL="285750" indent="-285750">
              <a:spcAft>
                <a:spcPts val="800"/>
              </a:spcAft>
              <a:buFont typeface="Arial" charset="0"/>
              <a:buChar char="•"/>
            </a:pPr>
            <a:r>
              <a:rPr lang="en-US" dirty="0">
                <a:solidFill>
                  <a:srgbClr val="2F2B20"/>
                </a:solidFill>
                <a:latin typeface="Candara" charset="0"/>
              </a:rPr>
              <a:t>CERS does not support Internet Explorer 7 or earlier versions </a:t>
            </a: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Managing Users</a:t>
            </a:r>
          </a:p>
          <a:p>
            <a:pPr algn="ctr" eaLnBrk="1" hangingPunct="1"/>
            <a:r>
              <a:rPr lang="en-US" sz="2800" dirty="0">
                <a:solidFill>
                  <a:srgbClr val="000000"/>
                </a:solidFill>
                <a:latin typeface="Candara" charset="0"/>
              </a:rPr>
              <a:t>Module 5</a:t>
            </a:r>
          </a:p>
          <a:p>
            <a:pPr algn="ctr" eaLnBrk="1" hangingPunct="1"/>
            <a:endParaRPr lang="en-US" sz="2800" dirty="0">
              <a:solidFill>
                <a:schemeClr val="bg1"/>
              </a:solidFill>
              <a:latin typeface="Candara"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094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Manage Users </a:t>
            </a:r>
          </a:p>
        </p:txBody>
      </p:sp>
      <p:sp>
        <p:nvSpPr>
          <p:cNvPr id="2109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0950" name="Picture 6" descr="CB 3_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a:lstStyle/>
          <a:p>
            <a:r>
              <a:rPr lang="en-US" dirty="0">
                <a:latin typeface="Candara" charset="0"/>
                <a:ea typeface="ＭＳ Ｐゴシック" charset="0"/>
                <a:cs typeface="ＭＳ Ｐゴシック" charset="0"/>
              </a:rPr>
              <a:t>Permission Levels </a:t>
            </a:r>
          </a:p>
        </p:txBody>
      </p:sp>
      <p:sp>
        <p:nvSpPr>
          <p:cNvPr id="217091" name="Content Placeholder 2"/>
          <p:cNvSpPr>
            <a:spLocks noGrp="1"/>
          </p:cNvSpPr>
          <p:nvPr>
            <p:ph idx="1"/>
          </p:nvPr>
        </p:nvSpPr>
        <p:spPr>
          <a:xfrm>
            <a:off x="1066800" y="1066800"/>
            <a:ext cx="6934200" cy="3886200"/>
          </a:xfrm>
        </p:spPr>
        <p:txBody>
          <a:bodyPr/>
          <a:lstStyle/>
          <a:p>
            <a:pPr>
              <a:spcBef>
                <a:spcPct val="0"/>
              </a:spcBef>
              <a:spcAft>
                <a:spcPts val="1600"/>
              </a:spcAft>
            </a:pPr>
            <a:r>
              <a:rPr lang="en-US" dirty="0">
                <a:latin typeface="Arial" charset="0"/>
                <a:ea typeface="ＭＳ Ｐゴシック" charset="0"/>
                <a:cs typeface="ＭＳ Ｐゴシック" charset="0"/>
              </a:rPr>
              <a:t>Lead Users- Can add, remove, and otherwise manage the CERS Business</a:t>
            </a:r>
            <a:r>
              <a:rPr lang="ja-JP" altLang="en-US"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users and facilities.</a:t>
            </a:r>
          </a:p>
          <a:p>
            <a:pPr>
              <a:spcBef>
                <a:spcPct val="0"/>
              </a:spcBef>
              <a:spcAft>
                <a:spcPts val="1600"/>
              </a:spcAft>
            </a:pPr>
            <a:r>
              <a:rPr lang="en-US" dirty="0">
                <a:latin typeface="Arial" charset="0"/>
                <a:ea typeface="ＭＳ Ｐゴシック" charset="0"/>
                <a:cs typeface="ＭＳ Ｐゴシック" charset="0"/>
              </a:rPr>
              <a:t>Approvers - May view, edit, and submit facility reports to regulators. </a:t>
            </a:r>
          </a:p>
          <a:p>
            <a:pPr>
              <a:spcBef>
                <a:spcPct val="0"/>
              </a:spcBef>
              <a:spcAft>
                <a:spcPts val="1600"/>
              </a:spcAft>
            </a:pPr>
            <a:r>
              <a:rPr lang="en-US" dirty="0">
                <a:latin typeface="Arial" charset="0"/>
                <a:ea typeface="ＭＳ Ｐゴシック" charset="0"/>
                <a:cs typeface="ＭＳ Ｐゴシック" charset="0"/>
              </a:rPr>
              <a:t>Editors - May add/edit facility reports, but cannot submit reports to regulators.</a:t>
            </a:r>
          </a:p>
          <a:p>
            <a:pPr>
              <a:spcBef>
                <a:spcPct val="0"/>
              </a:spcBef>
              <a:spcAft>
                <a:spcPts val="1600"/>
              </a:spcAft>
            </a:pPr>
            <a:r>
              <a:rPr lang="en-US" dirty="0">
                <a:latin typeface="Arial" charset="0"/>
                <a:ea typeface="ＭＳ Ｐゴシック" charset="0"/>
                <a:cs typeface="ＭＳ Ｐゴシック" charset="0"/>
              </a:rPr>
              <a:t>Viewers- May only view facility reports (read only).</a:t>
            </a:r>
          </a:p>
        </p:txBody>
      </p:sp>
      <p:sp>
        <p:nvSpPr>
          <p:cNvPr id="217093" name="Text Placeholder 5"/>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6" name="Text Placeholder 5"/>
          <p:cNvSpPr>
            <a:spLocks noGrp="1"/>
          </p:cNvSpPr>
          <p:nvPr>
            <p:ph type="body" sz="quarter" idx="15"/>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What is CERS? </a:t>
            </a:r>
          </a:p>
        </p:txBody>
      </p:sp>
      <p:sp>
        <p:nvSpPr>
          <p:cNvPr id="183299" name="Content Placeholder 2"/>
          <p:cNvSpPr>
            <a:spLocks noGrp="1"/>
          </p:cNvSpPr>
          <p:nvPr>
            <p:ph idx="1"/>
          </p:nvPr>
        </p:nvSpPr>
        <p:spPr/>
        <p:txBody>
          <a:bodyPr/>
          <a:lstStyle/>
          <a:p>
            <a:r>
              <a:rPr lang="en-US">
                <a:latin typeface="Arial" charset="0"/>
                <a:ea typeface="ＭＳ Ｐゴシック" charset="0"/>
                <a:cs typeface="ＭＳ Ｐゴシック" charset="0"/>
              </a:rPr>
              <a:t>A statewide, web-based system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Supports businesses and Unified Program Agencies with electronically reporting, collecting, and managing hazardous materials-related data</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Mandated by the California Health and Safety Code and AB 2286 </a:t>
            </a:r>
          </a:p>
          <a:p>
            <a:endParaRPr lang="en-US">
              <a:latin typeface="Arial" charset="0"/>
              <a:ea typeface="ＭＳ Ｐゴシック" charset="0"/>
              <a:cs typeface="ＭＳ Ｐゴシック" charset="0"/>
            </a:endParaRPr>
          </a:p>
        </p:txBody>
      </p:sp>
      <p:sp>
        <p:nvSpPr>
          <p:cNvPr id="183300" name="Text Placeholder 9"/>
          <p:cNvSpPr>
            <a:spLocks noGrp="1"/>
          </p:cNvSpPr>
          <p:nvPr>
            <p:ph type="body" sz="quarter" idx="12"/>
          </p:nvPr>
        </p:nvSpPr>
        <p:spPr>
          <a:xfrm>
            <a:off x="1066800" y="990600"/>
            <a:ext cx="7315200" cy="762000"/>
          </a:xfrm>
        </p:spPr>
        <p:txBody>
          <a:bodyPr/>
          <a:lstStyle/>
          <a:p>
            <a:r>
              <a:rPr lang="en-US">
                <a:latin typeface="Arial" charset="0"/>
                <a:ea typeface="ＭＳ Ｐゴシック" charset="0"/>
                <a:cs typeface="ＭＳ Ｐゴシック" charset="0"/>
              </a:rPr>
              <a:t>CERS = California Environmental Reporting System</a:t>
            </a:r>
          </a:p>
          <a:p>
            <a:endParaRPr lang="en-US">
              <a:latin typeface="Arial" charset="0"/>
              <a:ea typeface="ＭＳ Ｐゴシック" charset="0"/>
              <a:cs typeface="ＭＳ Ｐゴシック" charset="0"/>
            </a:endParaRPr>
          </a:p>
        </p:txBody>
      </p:sp>
      <p:sp>
        <p:nvSpPr>
          <p:cNvPr id="183301" name="Text Placeholder 18438"/>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197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197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1974" name="Picture 7" descr="CB 3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217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590800" y="4487863"/>
            <a:ext cx="3810000" cy="115093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1000"/>
              </a:spcBef>
              <a:spcAft>
                <a:spcPts val="1200"/>
              </a:spcAft>
            </a:pPr>
            <a:r>
              <a:rPr lang="en-US" b="1">
                <a:solidFill>
                  <a:srgbClr val="2F2B20"/>
                </a:solidFill>
                <a:latin typeface="Candara" charset="0"/>
              </a:rPr>
              <a:t>Best Practice</a:t>
            </a:r>
            <a:br>
              <a:rPr lang="en-US">
                <a:solidFill>
                  <a:srgbClr val="2F2B20"/>
                </a:solidFill>
                <a:latin typeface="Candara" charset="0"/>
              </a:rPr>
            </a:br>
            <a:r>
              <a:rPr lang="en-US">
                <a:solidFill>
                  <a:srgbClr val="2F2B20"/>
                </a:solidFill>
                <a:latin typeface="Candara" charset="0"/>
              </a:rPr>
              <a:t>Assign at least two Leader Users </a:t>
            </a:r>
          </a:p>
        </p:txBody>
      </p:sp>
      <p:sp>
        <p:nvSpPr>
          <p:cNvPr id="8" name="Rounded Rectangle 7"/>
          <p:cNvSpPr>
            <a:spLocks noChangeArrowheads="1"/>
          </p:cNvSpPr>
          <p:nvPr/>
        </p:nvSpPr>
        <p:spPr bwMode="auto">
          <a:xfrm>
            <a:off x="6096000" y="2514600"/>
            <a:ext cx="1905000" cy="609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a:t>
            </a:r>
          </a:p>
        </p:txBody>
      </p:sp>
      <p:sp>
        <p:nvSpPr>
          <p:cNvPr id="212995"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3"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212998" name="Picture 13" descr="CB 3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19138"/>
            <a:ext cx="9144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a:spLocks noChangeArrowheads="1"/>
          </p:cNvSpPr>
          <p:nvPr/>
        </p:nvSpPr>
        <p:spPr bwMode="auto">
          <a:xfrm>
            <a:off x="4038600" y="1871663"/>
            <a:ext cx="2895600" cy="414972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28600" indent="-228600">
              <a:spcAft>
                <a:spcPts val="400"/>
              </a:spcAft>
            </a:pPr>
            <a:r>
              <a:rPr lang="en-US">
                <a:solidFill>
                  <a:srgbClr val="2F2B20"/>
                </a:solidFill>
                <a:latin typeface="Candara" charset="0"/>
              </a:rPr>
              <a:t>I. Input the person</a:t>
            </a:r>
            <a:r>
              <a:rPr lang="ja-JP" altLang="en-US">
                <a:solidFill>
                  <a:srgbClr val="2F2B20"/>
                </a:solidFill>
                <a:latin typeface="Candara" charset="0"/>
              </a:rPr>
              <a:t>’</a:t>
            </a:r>
            <a:r>
              <a:rPr lang="en-US">
                <a:solidFill>
                  <a:srgbClr val="2F2B20"/>
                </a:solidFill>
                <a:latin typeface="Candara" charset="0"/>
              </a:rPr>
              <a:t>s email address and click Continue. </a:t>
            </a:r>
          </a:p>
          <a:p>
            <a:pPr marL="228600" indent="-228600">
              <a:spcAft>
                <a:spcPts val="400"/>
              </a:spcAft>
            </a:pPr>
            <a:r>
              <a:rPr lang="en-US">
                <a:solidFill>
                  <a:srgbClr val="2F2B20"/>
                </a:solidFill>
                <a:latin typeface="Candara" charset="0"/>
              </a:rPr>
              <a:t>2. You</a:t>
            </a:r>
            <a:r>
              <a:rPr lang="ja-JP" altLang="en-US">
                <a:solidFill>
                  <a:srgbClr val="2F2B20"/>
                </a:solidFill>
                <a:latin typeface="Candara" charset="0"/>
              </a:rPr>
              <a:t>’</a:t>
            </a:r>
            <a:r>
              <a:rPr lang="en-US">
                <a:solidFill>
                  <a:srgbClr val="2F2B20"/>
                </a:solidFill>
                <a:latin typeface="Candara" charset="0"/>
              </a:rPr>
              <a:t>ll be prompted to input the person</a:t>
            </a:r>
            <a:r>
              <a:rPr lang="ja-JP" altLang="en-US">
                <a:solidFill>
                  <a:srgbClr val="2F2B20"/>
                </a:solidFill>
                <a:latin typeface="Candara" charset="0"/>
              </a:rPr>
              <a:t>’</a:t>
            </a:r>
            <a:r>
              <a:rPr lang="en-US">
                <a:solidFill>
                  <a:srgbClr val="2F2B20"/>
                </a:solidFill>
                <a:latin typeface="Candara" charset="0"/>
              </a:rPr>
              <a:t>s identification information.</a:t>
            </a:r>
          </a:p>
          <a:p>
            <a:pPr marL="228600" indent="-228600">
              <a:spcAft>
                <a:spcPts val="400"/>
              </a:spcAft>
            </a:pPr>
            <a:r>
              <a:rPr lang="en-US">
                <a:solidFill>
                  <a:srgbClr val="2F2B20"/>
                </a:solidFill>
                <a:latin typeface="Candara" charset="0"/>
              </a:rPr>
              <a:t>3.	Input the information and click Continue.</a:t>
            </a:r>
            <a:endParaRPr lang="en-US">
              <a:solidFill>
                <a:srgbClr val="2F2B20"/>
              </a:solidFill>
            </a:endParaRPr>
          </a:p>
          <a:p>
            <a:pPr marL="228600" indent="-228600"/>
            <a:endParaRPr lang="en-US">
              <a:solidFill>
                <a:srgbClr val="2F2B20"/>
              </a:solidFill>
              <a:latin typeface="Candara" charset="0"/>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401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40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4022" name="Picture 6" descr="CB 3_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504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504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5046" name="Picture 7" descr="CB 3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1606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Assigning Permissions </a:t>
            </a:r>
          </a:p>
        </p:txBody>
      </p:sp>
      <p:sp>
        <p:nvSpPr>
          <p:cNvPr id="2160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16070" name="Picture 6" descr="CB 3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13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221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Summary</a:t>
            </a:r>
          </a:p>
        </p:txBody>
      </p:sp>
      <p:sp>
        <p:nvSpPr>
          <p:cNvPr id="22221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2214" name="Picture 6" descr="Cheryl's home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743200" y="2286000"/>
            <a:ext cx="5257800" cy="914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Making a Submittal</a:t>
            </a:r>
          </a:p>
          <a:p>
            <a:pPr algn="ctr" eaLnBrk="1" hangingPunct="1"/>
            <a:r>
              <a:rPr lang="en-US" sz="2800" dirty="0">
                <a:solidFill>
                  <a:srgbClr val="000000"/>
                </a:solidFill>
                <a:latin typeface="Candara" charset="0"/>
              </a:rPr>
              <a:t>Module 6</a:t>
            </a:r>
          </a:p>
          <a:p>
            <a:pPr algn="ctr" eaLnBrk="1" hangingPunct="1"/>
            <a:endParaRPr lang="en-US" sz="2800" dirty="0">
              <a:solidFill>
                <a:schemeClr val="bg1"/>
              </a:solidFill>
              <a:latin typeface="Candara"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63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Facility Submittals—Overview </a:t>
            </a:r>
          </a:p>
        </p:txBody>
      </p:sp>
      <p:sp>
        <p:nvSpPr>
          <p:cNvPr id="22630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6310" name="Picture 7" descr="Cheryl's home page.png"/>
          <p:cNvPicPr>
            <a:picLocks noChangeAspect="1"/>
          </p:cNvPicPr>
          <p:nvPr/>
        </p:nvPicPr>
        <p:blipFill>
          <a:blip r:embed="rId4"/>
          <a:stretch>
            <a:fillRect/>
          </a:stretch>
        </p:blipFill>
        <p:spPr bwMode="auto">
          <a:xfrm>
            <a:off x="240800" y="838200"/>
            <a:ext cx="8662399"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1066800" y="1981200"/>
            <a:ext cx="1676400" cy="8382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Program Elements</a:t>
            </a:r>
          </a:p>
        </p:txBody>
      </p:sp>
      <p:sp>
        <p:nvSpPr>
          <p:cNvPr id="227331" name="Text Placeholder 14"/>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227333" name="Text Placeholder 8"/>
          <p:cNvSpPr>
            <a:spLocks noGrp="1"/>
          </p:cNvSpPr>
          <p:nvPr>
            <p:ph type="body" sz="quarter" idx="12"/>
          </p:nvPr>
        </p:nvSpPr>
        <p:spPr>
          <a:xfrm>
            <a:off x="1066800" y="990600"/>
            <a:ext cx="7315200" cy="1219200"/>
          </a:xfrm>
        </p:spPr>
        <p:txBody>
          <a:bodyPr/>
          <a:lstStyle/>
          <a:p>
            <a:r>
              <a:rPr lang="en-US" sz="2200">
                <a:latin typeface="Arial" charset="0"/>
                <a:ea typeface="ＭＳ Ｐゴシック" charset="0"/>
                <a:cs typeface="ＭＳ Ｐゴシック" charset="0"/>
              </a:rPr>
              <a:t>In CERS, the process of reporting information related to the six existing Unified Program elements is broken down into smaller components called submittal elements. </a:t>
            </a:r>
          </a:p>
          <a:p>
            <a:endParaRPr lang="en-US">
              <a:latin typeface="Arial" charset="0"/>
              <a:ea typeface="ＭＳ Ｐゴシック" charset="0"/>
              <a:cs typeface="ＭＳ Ｐゴシック" charset="0"/>
            </a:endParaRPr>
          </a:p>
        </p:txBody>
      </p:sp>
      <p:pic>
        <p:nvPicPr>
          <p:cNvPr id="9" name="Picture Placeholder 5" descr="CERS2_Screenshot_Placeholder.png"/>
          <p:cNvPicPr>
            <a:picLocks noChangeAspect="1"/>
          </p:cNvPicPr>
          <p:nvPr/>
        </p:nvPicPr>
        <p:blipFill>
          <a:blip r:embed="rId3">
            <a:extLst>
              <a:ext uri="{28A0092B-C50C-407E-A947-70E740481C1C}">
                <a14:useLocalDpi xmlns:a14="http://schemas.microsoft.com/office/drawing/2010/main" val="0"/>
              </a:ext>
            </a:extLst>
          </a:blip>
          <a:srcRect t="5682" b="5682"/>
          <a:stretch>
            <a:fillRect/>
          </a:stretch>
        </p:blipFill>
        <p:spPr bwMode="auto">
          <a:xfrm>
            <a:off x="152400" y="2286000"/>
            <a:ext cx="8839200" cy="38100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227335" name="Picture 12" descr="cers_elemen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62200"/>
            <a:ext cx="868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8"/>
          </p:nvPr>
        </p:nvSpPr>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Elements</a:t>
            </a:r>
          </a:p>
        </p:txBody>
      </p:sp>
      <p:sp>
        <p:nvSpPr>
          <p:cNvPr id="228355" name="Content Placeholder 1"/>
          <p:cNvSpPr>
            <a:spLocks noGrp="1"/>
          </p:cNvSpPr>
          <p:nvPr>
            <p:ph idx="1"/>
          </p:nvPr>
        </p:nvSpPr>
        <p:spPr>
          <a:xfrm>
            <a:off x="1066800" y="1371600"/>
            <a:ext cx="6934200" cy="2209800"/>
          </a:xfrm>
        </p:spPr>
        <p:txBody>
          <a:bodyPr/>
          <a:lstStyle/>
          <a:p>
            <a:pPr>
              <a:spcBef>
                <a:spcPct val="0"/>
              </a:spcBef>
              <a:spcAft>
                <a:spcPts val="800"/>
              </a:spcAft>
            </a:pPr>
            <a:r>
              <a:rPr lang="en-US" sz="1800" dirty="0">
                <a:latin typeface="Arial" charset="0"/>
                <a:ea typeface="ＭＳ Ｐゴシック" charset="0"/>
                <a:cs typeface="ＭＳ Ｐゴシック" charset="0"/>
              </a:rPr>
              <a:t>Facility Information (Business Activities</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Owner/Operator Information</a:t>
            </a:r>
          </a:p>
          <a:p>
            <a:pPr>
              <a:spcBef>
                <a:spcPct val="0"/>
              </a:spcBef>
              <a:spcAft>
                <a:spcPts val="800"/>
              </a:spcAft>
            </a:pPr>
            <a:r>
              <a:rPr lang="en-US" sz="1800" dirty="0">
                <a:latin typeface="Arial" charset="0"/>
                <a:ea typeface="ＭＳ Ｐゴシック" charset="0"/>
                <a:cs typeface="ＭＳ Ｐゴシック" charset="0"/>
              </a:rPr>
              <a:t>Hazardous Materials Inventory &amp; Map</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28357"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228358" name="Text Placeholder 7"/>
          <p:cNvSpPr>
            <a:spLocks noGrp="1"/>
          </p:cNvSpPr>
          <p:nvPr>
            <p:ph type="body" sz="quarter" idx="18"/>
          </p:nvPr>
        </p:nvSpPr>
        <p:spPr/>
        <p:txBody>
          <a:bodyPr/>
          <a:lstStyle/>
          <a:p>
            <a:r>
              <a:rPr lang="en-US">
                <a:latin typeface="Arial" charset="0"/>
                <a:ea typeface="ＭＳ Ｐゴシック" charset="0"/>
                <a:cs typeface="ＭＳ Ｐゴシック" charset="0"/>
              </a:rPr>
              <a:t>4.3</a:t>
            </a:r>
          </a:p>
        </p:txBody>
      </p:sp>
      <p:pic>
        <p:nvPicPr>
          <p:cNvPr id="228359"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Development of CERS</a:t>
            </a:r>
          </a:p>
        </p:txBody>
      </p:sp>
      <p:sp>
        <p:nvSpPr>
          <p:cNvPr id="184323" name="Text Placeholder 27"/>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4325" name="Picture 5" descr="Electronic Reporting Develop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073150"/>
            <a:ext cx="80232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5"/>
          </p:nvPr>
        </p:nvSpPr>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937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Start Submittal </a:t>
            </a:r>
          </a:p>
        </p:txBody>
      </p:sp>
      <p:sp>
        <p:nvSpPr>
          <p:cNvPr id="2293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9382" name="Picture 6" descr="CB 4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6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040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Start Submittal </a:t>
            </a:r>
          </a:p>
        </p:txBody>
      </p:sp>
      <p:sp>
        <p:nvSpPr>
          <p:cNvPr id="23040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0406" name="Picture 7" descr="CB 4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53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
        <p:nvSpPr>
          <p:cNvPr id="11" name="Right Arrow 10"/>
          <p:cNvSpPr/>
          <p:nvPr/>
        </p:nvSpPr>
        <p:spPr>
          <a:xfrm>
            <a:off x="609600" y="2971800"/>
            <a:ext cx="457200" cy="304800"/>
          </a:xfrm>
          <a:prstGeom prst="rightArrow">
            <a:avLst/>
          </a:prstGeom>
          <a:solidFill>
            <a:srgbClr val="F7964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142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Status/Guidance</a:t>
            </a:r>
          </a:p>
        </p:txBody>
      </p:sp>
      <p:sp>
        <p:nvSpPr>
          <p:cNvPr id="23142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1430" name="Picture 7" descr="CB 4_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5181600" y="1524000"/>
            <a:ext cx="3352800" cy="1725613"/>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CERS provides information about the status of your submittal(s) and provides guidance messages. </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245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Prepare Draft Submittal </a:t>
            </a:r>
          </a:p>
        </p:txBody>
      </p:sp>
      <p:sp>
        <p:nvSpPr>
          <p:cNvPr id="23245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2454" name="Picture 6" descr="CB 4_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5852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377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Copy Information </a:t>
            </a:r>
          </a:p>
        </p:txBody>
      </p:sp>
      <p:sp>
        <p:nvSpPr>
          <p:cNvPr id="2037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3782" name="Picture 6" descr="CB 2_13 copy featu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3733800" y="4572000"/>
            <a:ext cx="762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Rounded Rectangle 8"/>
          <p:cNvSpPr>
            <a:spLocks noChangeArrowheads="1"/>
          </p:cNvSpPr>
          <p:nvPr/>
        </p:nvSpPr>
        <p:spPr bwMode="auto">
          <a:xfrm>
            <a:off x="3733800" y="5410200"/>
            <a:ext cx="762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Text Placeholder 9"/>
          <p:cNvSpPr>
            <a:spLocks noGrp="1"/>
          </p:cNvSpPr>
          <p:nvPr>
            <p:ph type="body" sz="quarter" idx="15"/>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347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a:t>
            </a:r>
          </a:p>
        </p:txBody>
      </p:sp>
      <p:sp>
        <p:nvSpPr>
          <p:cNvPr id="2334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3478" name="Picture 6" descr="CB 4_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449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Email Notification</a:t>
            </a:r>
          </a:p>
        </p:txBody>
      </p:sp>
      <p:sp>
        <p:nvSpPr>
          <p:cNvPr id="23450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4502" name="Picture 6" descr="CB 4_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Start/Edit/Review</a:t>
            </a:r>
          </a:p>
        </p:txBody>
      </p:sp>
      <p:sp>
        <p:nvSpPr>
          <p:cNvPr id="23552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pic>
        <p:nvPicPr>
          <p:cNvPr id="235526" name="Picture 16" descr="CB 4_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96938"/>
            <a:ext cx="86868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a:spLocks noChangeArrowheads="1"/>
          </p:cNvSpPr>
          <p:nvPr/>
        </p:nvSpPr>
        <p:spPr bwMode="auto">
          <a:xfrm>
            <a:off x="6629400" y="3429000"/>
            <a:ext cx="5334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9" name="Rounded Rectangle 18"/>
          <p:cNvSpPr>
            <a:spLocks noChangeArrowheads="1"/>
          </p:cNvSpPr>
          <p:nvPr/>
        </p:nvSpPr>
        <p:spPr bwMode="auto">
          <a:xfrm>
            <a:off x="7315200" y="5410200"/>
            <a:ext cx="228600" cy="152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654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Submittals = Screens + Uploads </a:t>
            </a:r>
          </a:p>
        </p:txBody>
      </p:sp>
      <p:sp>
        <p:nvSpPr>
          <p:cNvPr id="23654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4495800" y="1414463"/>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Submittal elements may be either a form you fill you or a document you upload. </a:t>
            </a:r>
          </a:p>
        </p:txBody>
      </p:sp>
      <p:pic>
        <p:nvPicPr>
          <p:cNvPr id="236551" name="Picture 7" descr="CB 4_1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590800" y="1838325"/>
            <a:ext cx="3962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dirty="0">
                <a:solidFill>
                  <a:srgbClr val="2F2B20"/>
                </a:solidFill>
                <a:latin typeface="Candara" pitchFamily="-108" charset="0"/>
                <a:ea typeface="ＭＳ Ｐゴシック" pitchFamily="-108" charset="-128"/>
                <a:cs typeface="+mn-cs"/>
              </a:rPr>
              <a:t>Submittal elements may be either a screen you fill you or a document you upload. </a:t>
            </a: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Submittal Elements</a:t>
            </a:r>
          </a:p>
        </p:txBody>
      </p:sp>
      <p:sp>
        <p:nvSpPr>
          <p:cNvPr id="258051" name="Content Placeholder 1"/>
          <p:cNvSpPr>
            <a:spLocks noGrp="1"/>
          </p:cNvSpPr>
          <p:nvPr>
            <p:ph idx="1"/>
          </p:nvPr>
        </p:nvSpPr>
        <p:spPr>
          <a:xfrm>
            <a:off x="1066800" y="1371600"/>
            <a:ext cx="6934200" cy="2209800"/>
          </a:xfrm>
        </p:spPr>
        <p:txBody>
          <a:bodyPr/>
          <a:lstStyle/>
          <a:p>
            <a:pPr>
              <a:spcBef>
                <a:spcPct val="0"/>
              </a:spcBef>
              <a:spcAft>
                <a:spcPts val="800"/>
              </a:spcAft>
            </a:pPr>
            <a:r>
              <a:rPr lang="en-US" sz="1800" dirty="0">
                <a:latin typeface="Arial" charset="0"/>
                <a:ea typeface="ＭＳ Ｐゴシック" charset="0"/>
                <a:cs typeface="ＭＳ Ｐゴシック" charset="0"/>
              </a:rPr>
              <a:t>Facility Information (Business Activities</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Owner/Operator Information</a:t>
            </a:r>
          </a:p>
          <a:p>
            <a:pPr>
              <a:spcBef>
                <a:spcPct val="0"/>
              </a:spcBef>
              <a:spcAft>
                <a:spcPts val="800"/>
              </a:spcAft>
            </a:pPr>
            <a:r>
              <a:rPr lang="en-US" sz="1800" dirty="0">
                <a:latin typeface="Arial" charset="0"/>
                <a:ea typeface="ＭＳ Ｐゴシック" charset="0"/>
                <a:cs typeface="ＭＳ Ｐゴシック" charset="0"/>
              </a:rPr>
              <a:t>Hazardous Materials Inventory</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58053"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pic>
        <p:nvPicPr>
          <p:cNvPr id="258055"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8"/>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185347" name="Title 1"/>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Business and Regulator Portals </a:t>
            </a:r>
          </a:p>
        </p:txBody>
      </p:sp>
      <p:sp>
        <p:nvSpPr>
          <p:cNvPr id="185348" name="Text Placeholder 16"/>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5350" name="Picture 5" descr="CB 1_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907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Underground Storage Tanks </a:t>
            </a:r>
          </a:p>
        </p:txBody>
      </p:sp>
      <p:sp>
        <p:nvSpPr>
          <p:cNvPr id="2590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9078" name="Picture 6" descr="CB 4_3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 y="838200"/>
            <a:ext cx="8820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Other Submittal Elements</a:t>
            </a:r>
          </a:p>
        </p:txBody>
      </p:sp>
      <p:sp>
        <p:nvSpPr>
          <p:cNvPr id="260099" name="Content Placeholder 1"/>
          <p:cNvSpPr>
            <a:spLocks noGrp="1"/>
          </p:cNvSpPr>
          <p:nvPr>
            <p:ph idx="1"/>
          </p:nvPr>
        </p:nvSpPr>
        <p:spPr>
          <a:xfrm>
            <a:off x="1066800" y="1524000"/>
            <a:ext cx="6934200" cy="2209800"/>
          </a:xfrm>
        </p:spPr>
        <p:txBody>
          <a:bodyPr/>
          <a:lstStyle/>
          <a:p>
            <a:pPr>
              <a:spcBef>
                <a:spcPct val="0"/>
              </a:spcBef>
              <a:spcAft>
                <a:spcPts val="800"/>
              </a:spcAft>
            </a:pPr>
            <a:r>
              <a:rPr lang="en-US" sz="1800" dirty="0">
                <a:latin typeface="Arial" charset="0"/>
                <a:ea typeface="ＭＳ Ｐゴシック" charset="0"/>
                <a:cs typeface="ＭＳ Ｐゴシック" charset="0"/>
              </a:rPr>
              <a:t>Facility Information (Business Activities</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and Owner/Operator Information</a:t>
            </a:r>
          </a:p>
          <a:p>
            <a:pPr>
              <a:spcBef>
                <a:spcPct val="0"/>
              </a:spcBef>
              <a:spcAft>
                <a:spcPts val="800"/>
              </a:spcAft>
            </a:pPr>
            <a:r>
              <a:rPr lang="en-US" sz="1800" dirty="0">
                <a:latin typeface="Arial" charset="0"/>
                <a:ea typeface="ＭＳ Ｐゴシック" charset="0"/>
                <a:cs typeface="ＭＳ Ｐゴシック" charset="0"/>
              </a:rPr>
              <a:t>Hazardous Materials Inventory</a:t>
            </a:r>
          </a:p>
          <a:p>
            <a:pPr>
              <a:spcBef>
                <a:spcPct val="0"/>
              </a:spcBef>
              <a:spcAft>
                <a:spcPts val="800"/>
              </a:spcAft>
            </a:pPr>
            <a:r>
              <a:rPr lang="en-US" sz="1800" dirty="0">
                <a:latin typeface="Arial" charset="0"/>
                <a:ea typeface="ＭＳ Ｐゴシック" charset="0"/>
                <a:cs typeface="ＭＳ Ｐゴシック" charset="0"/>
              </a:rPr>
              <a:t>Emergency Response and Training Plans</a:t>
            </a:r>
          </a:p>
          <a:p>
            <a:pPr>
              <a:spcBef>
                <a:spcPct val="0"/>
              </a:spcBef>
              <a:spcAft>
                <a:spcPts val="800"/>
              </a:spcAft>
            </a:pPr>
            <a:r>
              <a:rPr lang="en-US" sz="1800" dirty="0">
                <a:latin typeface="Arial" charset="0"/>
                <a:ea typeface="ＭＳ Ｐゴシック" charset="0"/>
                <a:cs typeface="ＭＳ Ｐゴシック" charset="0"/>
              </a:rPr>
              <a:t>Underground Storage Tanks</a:t>
            </a:r>
          </a:p>
          <a:p>
            <a:pPr>
              <a:spcBef>
                <a:spcPct val="0"/>
              </a:spcBef>
              <a:spcAft>
                <a:spcPts val="800"/>
              </a:spcAft>
            </a:pPr>
            <a:r>
              <a:rPr lang="en-US" sz="1800" dirty="0">
                <a:latin typeface="Arial" charset="0"/>
                <a:ea typeface="ＭＳ Ｐゴシック" charset="0"/>
                <a:cs typeface="ＭＳ Ｐゴシック" charset="0"/>
              </a:rPr>
              <a:t>Onsite Hazardous Waste Treatment Notification</a:t>
            </a:r>
          </a:p>
          <a:p>
            <a:pPr>
              <a:spcBef>
                <a:spcPct val="0"/>
              </a:spcBef>
              <a:spcAft>
                <a:spcPts val="800"/>
              </a:spcAft>
            </a:pPr>
            <a:r>
              <a:rPr lang="en-US" sz="1800" dirty="0">
                <a:latin typeface="Arial" charset="0"/>
                <a:ea typeface="ＭＳ Ｐゴシック" charset="0"/>
                <a:cs typeface="ＭＳ Ｐゴシック" charset="0"/>
              </a:rPr>
              <a:t>Recyclable Materials Report</a:t>
            </a:r>
          </a:p>
          <a:p>
            <a:pPr>
              <a:spcBef>
                <a:spcPct val="0"/>
              </a:spcBef>
              <a:spcAft>
                <a:spcPts val="800"/>
              </a:spcAft>
            </a:pPr>
            <a:r>
              <a:rPr lang="en-US" sz="1800" dirty="0">
                <a:latin typeface="Arial" charset="0"/>
                <a:ea typeface="ＭＳ Ｐゴシック" charset="0"/>
                <a:cs typeface="ＭＳ Ｐゴシック" charset="0"/>
              </a:rPr>
              <a:t>Remote Waste Consolidation Annual Notification </a:t>
            </a:r>
          </a:p>
          <a:p>
            <a:pPr>
              <a:spcBef>
                <a:spcPct val="0"/>
              </a:spcBef>
              <a:spcAft>
                <a:spcPts val="800"/>
              </a:spcAft>
            </a:pPr>
            <a:r>
              <a:rPr lang="en-US" sz="1800" dirty="0">
                <a:latin typeface="Arial" charset="0"/>
                <a:ea typeface="ＭＳ Ｐゴシック" charset="0"/>
                <a:cs typeface="ＭＳ Ｐゴシック" charset="0"/>
              </a:rPr>
              <a:t>Hazardous Waste Tank Closure Certification </a:t>
            </a:r>
          </a:p>
          <a:p>
            <a:pPr>
              <a:spcBef>
                <a:spcPct val="0"/>
              </a:spcBef>
              <a:spcAft>
                <a:spcPts val="800"/>
              </a:spcAft>
            </a:pPr>
            <a:r>
              <a:rPr lang="en-US" sz="1800" dirty="0">
                <a:latin typeface="Arial" charset="0"/>
                <a:ea typeface="ＭＳ Ｐゴシック" charset="0"/>
                <a:cs typeface="ＭＳ Ｐゴシック" charset="0"/>
              </a:rPr>
              <a:t>Aboveground Petroleum Storage Tanks </a:t>
            </a:r>
          </a:p>
          <a:p>
            <a:pPr>
              <a:spcBef>
                <a:spcPct val="0"/>
              </a:spcBef>
              <a:spcAft>
                <a:spcPts val="800"/>
              </a:spcAft>
            </a:pPr>
            <a:r>
              <a:rPr lang="en-US" sz="1800" dirty="0">
                <a:latin typeface="Arial" charset="0"/>
                <a:ea typeface="ＭＳ Ｐゴシック" charset="0"/>
                <a:cs typeface="ＭＳ Ｐゴシック" charset="0"/>
              </a:rPr>
              <a:t>California Accidental Release Program </a:t>
            </a:r>
          </a:p>
        </p:txBody>
      </p:sp>
      <p:pic>
        <p:nvPicPr>
          <p:cNvPr id="6" name="Picture Placeholder 5" descr="CERS2_Screenshot_Placeholder.png"/>
          <p:cNvPicPr>
            <a:picLocks noGrp="1" noChangeAspect="1"/>
          </p:cNvPicPr>
          <p:nvPr>
            <p:ph type="pic" idx="13"/>
          </p:nvPr>
        </p:nvPicPr>
        <p:blipFill>
          <a:blip r:embed="rId3">
            <a:extLst>
              <a:ext uri="{28A0092B-C50C-407E-A947-70E740481C1C}">
                <a14:useLocalDpi xmlns:a14="http://schemas.microsoft.com/office/drawing/2010/main" val="0"/>
              </a:ext>
            </a:extLst>
          </a:blip>
          <a:srcRect t="496" b="496"/>
          <a:stretch>
            <a:fillRect/>
          </a:stretch>
        </p:blipFill>
        <p:spPr>
          <a:xfrm>
            <a:off x="5900738" y="914400"/>
            <a:ext cx="2862262" cy="1901825"/>
          </a:xfrm>
          <a:ln>
            <a:miter lim="800000"/>
            <a:headEnd/>
            <a:tailEnd/>
          </a:ln>
          <a:effectLst>
            <a:outerShdw blurRad="76200" dist="76201" dir="2700000" algn="tl" rotWithShape="0">
              <a:srgbClr val="000000">
                <a:alpha val="59998"/>
              </a:srgbClr>
            </a:outerShdw>
          </a:effectLst>
        </p:spPr>
      </p:pic>
      <p:sp>
        <p:nvSpPr>
          <p:cNvPr id="260101" name="Text Placeholder 6"/>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pic>
        <p:nvPicPr>
          <p:cNvPr id="260103" name="Picture 7" descr="CB_Business Activities p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914400" y="2895600"/>
            <a:ext cx="5638800" cy="2667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8"/>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Requirements for Submittal Elements </a:t>
            </a:r>
          </a:p>
        </p:txBody>
      </p:sp>
      <p:sp>
        <p:nvSpPr>
          <p:cNvPr id="261123"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xfrm>
            <a:off x="152400" y="838200"/>
            <a:ext cx="8839200" cy="5257800"/>
          </a:xfrm>
          <a:ln>
            <a:miter lim="800000"/>
            <a:headEnd/>
            <a:tailEnd/>
          </a:ln>
          <a:effectLst>
            <a:outerShdw blurRad="50800" dist="50800" dir="2700000" algn="tl" rotWithShape="0">
              <a:srgbClr val="000000">
                <a:alpha val="64998"/>
              </a:srgbClr>
            </a:outerShdw>
          </a:effectLst>
        </p:spPr>
      </p:pic>
      <p:pic>
        <p:nvPicPr>
          <p:cNvPr id="261126" name="Picture 8" descr="CB 4_3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 y="838200"/>
            <a:ext cx="88201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Hazardous Materials Inventory</a:t>
            </a:r>
          </a:p>
          <a:p>
            <a:pPr algn="ctr" eaLnBrk="1" hangingPunct="1"/>
            <a:r>
              <a:rPr lang="en-US" sz="2800" dirty="0">
                <a:solidFill>
                  <a:srgbClr val="000000"/>
                </a:solidFill>
                <a:latin typeface="Candara" charset="0"/>
              </a:rPr>
              <a:t>Module 7</a:t>
            </a:r>
          </a:p>
          <a:p>
            <a:pPr algn="ctr" eaLnBrk="1" hangingPunct="1"/>
            <a:endParaRPr lang="en-US" sz="2800" dirty="0">
              <a:solidFill>
                <a:schemeClr val="bg1"/>
              </a:solidFill>
              <a:latin typeface="Candara"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757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Hazardous Materials Inventory</a:t>
            </a:r>
          </a:p>
        </p:txBody>
      </p:sp>
      <p:sp>
        <p:nvSpPr>
          <p:cNvPr id="23757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7696200" y="4191000"/>
            <a:ext cx="381000" cy="2286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37575" name="Picture 7" descr="CB 4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859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Elements</a:t>
            </a:r>
          </a:p>
        </p:txBody>
      </p:sp>
      <p:sp>
        <p:nvSpPr>
          <p:cNvPr id="23859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8598" name="Picture 6" descr="CB 4_14.png"/>
          <p:cNvPicPr>
            <a:picLocks noChangeAspect="1"/>
          </p:cNvPicPr>
          <p:nvPr/>
        </p:nvPicPr>
        <p:blipFill>
          <a:blip r:embed="rId4"/>
          <a:stretch>
            <a:fillRect/>
          </a:stretch>
        </p:blipFill>
        <p:spPr bwMode="auto">
          <a:xfrm>
            <a:off x="152400" y="838201"/>
            <a:ext cx="8915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rrowheads="1"/>
          </p:cNvSpPr>
          <p:nvPr/>
        </p:nvSpPr>
        <p:spPr bwMode="auto">
          <a:xfrm>
            <a:off x="1524000" y="4038600"/>
            <a:ext cx="6096000" cy="838200"/>
          </a:xfrm>
          <a:prstGeom prst="roundRect">
            <a:avLst>
              <a:gd name="adj" fmla="val 16667"/>
            </a:avLst>
          </a:prstGeom>
          <a:noFill/>
          <a:ln w="38100">
            <a:solidFill>
              <a:srgbClr val="FF66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3961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Hazardous Materials Inventory</a:t>
            </a:r>
          </a:p>
        </p:txBody>
      </p:sp>
      <p:sp>
        <p:nvSpPr>
          <p:cNvPr id="2396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39622" name="Picture 6" descr="CB 4_1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064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Your Hazardous Materials Inventory </a:t>
            </a:r>
          </a:p>
        </p:txBody>
      </p:sp>
      <p:sp>
        <p:nvSpPr>
          <p:cNvPr id="24064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0646" name="Picture 6" descr="CB 4_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5181600" y="1666875"/>
            <a:ext cx="2971800" cy="274955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Aft>
                <a:spcPts val="400"/>
              </a:spcAft>
            </a:pPr>
            <a:r>
              <a:rPr lang="en-US" b="1" dirty="0">
                <a:solidFill>
                  <a:srgbClr val="2F2B20"/>
                </a:solidFill>
                <a:latin typeface="Candara" charset="0"/>
              </a:rPr>
              <a:t>What’s your situation?</a:t>
            </a:r>
          </a:p>
          <a:p>
            <a:pPr marL="228600" indent="-228600">
              <a:spcAft>
                <a:spcPts val="400"/>
              </a:spcAft>
              <a:buFont typeface="Arial" charset="0"/>
              <a:buChar char="•"/>
            </a:pPr>
            <a:r>
              <a:rPr lang="en-US" dirty="0">
                <a:solidFill>
                  <a:srgbClr val="2F2B20"/>
                </a:solidFill>
                <a:latin typeface="Candara" charset="0"/>
              </a:rPr>
              <a:t>Have an inventory but it’s not on CERS</a:t>
            </a:r>
          </a:p>
          <a:p>
            <a:pPr marL="228600" indent="-228600">
              <a:spcAft>
                <a:spcPts val="400"/>
              </a:spcAft>
              <a:buFont typeface="Arial" charset="0"/>
              <a:buChar char="•"/>
            </a:pPr>
            <a:r>
              <a:rPr lang="en-US" dirty="0">
                <a:solidFill>
                  <a:srgbClr val="2F2B20"/>
                </a:solidFill>
                <a:latin typeface="Candara" charset="0"/>
              </a:rPr>
              <a:t>Have an inventory and it is on CERS</a:t>
            </a:r>
          </a:p>
          <a:p>
            <a:pPr marL="228600" indent="-228600">
              <a:spcAft>
                <a:spcPts val="400"/>
              </a:spcAft>
              <a:buFont typeface="Arial" charset="0"/>
              <a:buChar char="•"/>
            </a:pPr>
            <a:r>
              <a:rPr lang="en-US" dirty="0">
                <a:solidFill>
                  <a:srgbClr val="2F2B20"/>
                </a:solidFill>
                <a:latin typeface="Candara" charset="0"/>
              </a:rPr>
              <a:t>Do not currently have an inventory </a:t>
            </a: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166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Upload/Download an Existing Inventory </a:t>
            </a:r>
          </a:p>
        </p:txBody>
      </p:sp>
      <p:sp>
        <p:nvSpPr>
          <p:cNvPr id="2416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1670" name="Picture 6" descr="CB 4_17.png"/>
          <p:cNvPicPr>
            <a:picLocks noChangeAspect="1"/>
          </p:cNvPicPr>
          <p:nvPr/>
        </p:nvPicPr>
        <p:blipFill>
          <a:blip r:embed="rId4"/>
          <a:stretch>
            <a:fillRect/>
          </a:stretch>
        </p:blipFill>
        <p:spPr bwMode="auto">
          <a:xfrm>
            <a:off x="201613" y="966607"/>
            <a:ext cx="8740775" cy="492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473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New Hazardous Materials Inventory</a:t>
            </a:r>
          </a:p>
        </p:txBody>
      </p:sp>
      <p:sp>
        <p:nvSpPr>
          <p:cNvPr id="24474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4742" name="Picture 6" descr="CB 4_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4"/>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Requirements </a:t>
            </a:r>
          </a:p>
        </p:txBody>
      </p:sp>
      <p:sp>
        <p:nvSpPr>
          <p:cNvPr id="186371" name="Text Placeholder 23"/>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86373" name="Picture 6" descr="cers_2013.psd"/>
          <p:cNvPicPr>
            <a:picLocks noChangeAspect="1"/>
          </p:cNvPicPr>
          <p:nvPr/>
        </p:nvPicPr>
        <p:blipFill>
          <a:blip r:embed="rId3"/>
          <a:stretch>
            <a:fillRect/>
          </a:stretch>
        </p:blipFill>
        <p:spPr bwMode="auto">
          <a:xfrm>
            <a:off x="1490927" y="1097280"/>
            <a:ext cx="234696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8" descr="cers_2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5880" y="3611880"/>
            <a:ext cx="256032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4495800" y="1838325"/>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b="1" dirty="0">
                <a:solidFill>
                  <a:schemeClr val="dk1"/>
                </a:solidFill>
                <a:latin typeface="+mn-lt"/>
                <a:ea typeface="+mn-ea"/>
                <a:cs typeface="+mn-cs"/>
              </a:rPr>
              <a:t>HMBPs</a:t>
            </a:r>
            <a:endParaRPr lang="en-US" dirty="0">
              <a:solidFill>
                <a:schemeClr val="dk1"/>
              </a:solidFill>
              <a:latin typeface="+mn-lt"/>
              <a:ea typeface="+mn-ea"/>
              <a:cs typeface="+mn-cs"/>
            </a:endParaRPr>
          </a:p>
          <a:p>
            <a:pPr>
              <a:defRPr/>
            </a:pPr>
            <a:r>
              <a:rPr lang="en-US" dirty="0">
                <a:solidFill>
                  <a:schemeClr val="dk1"/>
                </a:solidFill>
                <a:latin typeface="+mn-lt"/>
                <a:ea typeface="+mn-ea"/>
                <a:cs typeface="+mn-cs"/>
              </a:rPr>
              <a:t>By State law, required to be resubmitted every three years. </a:t>
            </a:r>
          </a:p>
        </p:txBody>
      </p:sp>
      <p:sp>
        <p:nvSpPr>
          <p:cNvPr id="13" name="Rounded Rectangle 12"/>
          <p:cNvSpPr>
            <a:spLocks noChangeArrowheads="1"/>
          </p:cNvSpPr>
          <p:nvPr/>
        </p:nvSpPr>
        <p:spPr bwMode="auto">
          <a:xfrm>
            <a:off x="4495800" y="3657263"/>
            <a:ext cx="4343400" cy="1726287"/>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b="1" dirty="0">
                <a:solidFill>
                  <a:schemeClr val="dk1"/>
                </a:solidFill>
                <a:latin typeface="+mn-lt"/>
                <a:ea typeface="+mn-ea"/>
                <a:cs typeface="+mn-cs"/>
              </a:rPr>
              <a:t>HMIS</a:t>
            </a:r>
            <a:endParaRPr lang="en-US" dirty="0">
              <a:solidFill>
                <a:schemeClr val="dk1"/>
              </a:solidFill>
              <a:latin typeface="+mn-lt"/>
              <a:ea typeface="+mn-ea"/>
              <a:cs typeface="+mn-cs"/>
            </a:endParaRPr>
          </a:p>
          <a:p>
            <a:pPr>
              <a:defRPr/>
            </a:pPr>
            <a:r>
              <a:rPr lang="en-US" dirty="0">
                <a:solidFill>
                  <a:schemeClr val="dk1"/>
                </a:solidFill>
                <a:latin typeface="+mn-lt"/>
                <a:ea typeface="+mn-ea"/>
                <a:cs typeface="+mn-cs"/>
              </a:rPr>
              <a:t>Must be verified annually, but on the third year would be resubmitted as part of the HMBP. </a:t>
            </a: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576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New Hazardous Materials Inventory</a:t>
            </a:r>
          </a:p>
        </p:txBody>
      </p:sp>
      <p:sp>
        <p:nvSpPr>
          <p:cNvPr id="24576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5766" name="Picture 7" descr="CB 4_2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137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6787"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Library—Its Benefits </a:t>
            </a:r>
          </a:p>
        </p:txBody>
      </p:sp>
      <p:sp>
        <p:nvSpPr>
          <p:cNvPr id="24678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6790" name="Picture 8" descr="CB 4_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71378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2438400" y="2057400"/>
            <a:ext cx="4343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spcBef>
                <a:spcPts val="2000"/>
              </a:spcBef>
              <a:spcAft>
                <a:spcPts val="2000"/>
              </a:spcAft>
              <a:defRPr/>
            </a:pPr>
            <a:r>
              <a:rPr lang="en-US">
                <a:solidFill>
                  <a:srgbClr val="2F2B20"/>
                </a:solidFill>
                <a:latin typeface="Candara" pitchFamily="-108" charset="0"/>
                <a:ea typeface="ＭＳ Ｐゴシック" pitchFamily="-108" charset="-128"/>
                <a:cs typeface="+mn-cs"/>
              </a:rPr>
              <a:t>You can use the CERS Chemical Library or your own resources to complete the Hazardous Materials Inventory. .</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7811"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781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7814" name="Picture 6" descr="CB 4_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63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4038600" y="3362325"/>
            <a:ext cx="3962400" cy="143827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buFont typeface="Arial"/>
              <a:buChar char="•"/>
              <a:defRPr/>
            </a:pPr>
            <a:r>
              <a:rPr lang="en-US" dirty="0">
                <a:solidFill>
                  <a:srgbClr val="2F2B20"/>
                </a:solidFill>
                <a:latin typeface="Candara"/>
                <a:ea typeface="ＭＳ Ｐゴシック" pitchFamily="-108" charset="-128"/>
                <a:cs typeface="+mn-cs"/>
              </a:rPr>
              <a:t>Enter chemical/material name or CAS number</a:t>
            </a:r>
          </a:p>
          <a:p>
            <a:pPr marL="285750" indent="-285750">
              <a:buFont typeface="Arial"/>
              <a:buChar char="•"/>
              <a:defRPr/>
            </a:pPr>
            <a:r>
              <a:rPr lang="en-US" dirty="0">
                <a:solidFill>
                  <a:srgbClr val="2F2B20"/>
                </a:solidFill>
                <a:latin typeface="Candara"/>
                <a:ea typeface="ＭＳ Ｐゴシック" pitchFamily="-108" charset="-128"/>
                <a:cs typeface="+mn-cs"/>
              </a:rPr>
              <a:t>Select Search </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8835"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883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48838" name="Picture 6" descr="CB 4_2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8707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4985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498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Rounded Rectangle 6"/>
          <p:cNvSpPr>
            <a:spLocks noChangeArrowheads="1"/>
          </p:cNvSpPr>
          <p:nvPr/>
        </p:nvSpPr>
        <p:spPr bwMode="auto">
          <a:xfrm>
            <a:off x="4876800" y="4191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Rounded Rectangle 7"/>
          <p:cNvSpPr>
            <a:spLocks noChangeArrowheads="1"/>
          </p:cNvSpPr>
          <p:nvPr/>
        </p:nvSpPr>
        <p:spPr bwMode="auto">
          <a:xfrm>
            <a:off x="1600200" y="41910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10" name="Rounded Rectangle 9"/>
          <p:cNvSpPr>
            <a:spLocks noChangeArrowheads="1"/>
          </p:cNvSpPr>
          <p:nvPr/>
        </p:nvSpPr>
        <p:spPr bwMode="auto">
          <a:xfrm>
            <a:off x="3733800" y="1752600"/>
            <a:ext cx="838200" cy="381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pic>
        <p:nvPicPr>
          <p:cNvPr id="249865" name="Picture 8" descr="CB 4_2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8363"/>
            <a:ext cx="89154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5"/>
          </p:nvPr>
        </p:nvSpPr>
        <p:spPr/>
        <p:txBody>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088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Chemical Library—How To </a:t>
            </a:r>
          </a:p>
        </p:txBody>
      </p:sp>
      <p:sp>
        <p:nvSpPr>
          <p:cNvPr id="2508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0886" name="Picture 6" descr="CB 4_2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190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Chemical Library—How To </a:t>
            </a:r>
          </a:p>
        </p:txBody>
      </p:sp>
      <p:sp>
        <p:nvSpPr>
          <p:cNvPr id="25190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1910" name="Picture 6" descr="CB 4_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00113"/>
            <a:ext cx="86375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Uploading Maps &amp; Documents</a:t>
            </a:r>
          </a:p>
          <a:p>
            <a:pPr algn="ctr" eaLnBrk="1" hangingPunct="1"/>
            <a:r>
              <a:rPr lang="en-US" sz="2800" dirty="0">
                <a:solidFill>
                  <a:srgbClr val="000000"/>
                </a:solidFill>
                <a:latin typeface="Candara" charset="0"/>
              </a:rPr>
              <a:t>Module 8</a:t>
            </a:r>
          </a:p>
          <a:p>
            <a:pPr algn="ctr" eaLnBrk="1" hangingPunct="1"/>
            <a:endParaRPr lang="en-US" sz="2800" dirty="0">
              <a:solidFill>
                <a:schemeClr val="bg1"/>
              </a:solidFill>
              <a:latin typeface="Candara"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293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Site Map </a:t>
            </a:r>
          </a:p>
        </p:txBody>
      </p:sp>
      <p:sp>
        <p:nvSpPr>
          <p:cNvPr id="25293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2934" name="Picture 7" descr="CB 4_2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00113"/>
            <a:ext cx="87137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990600" y="3505200"/>
            <a:ext cx="2362200" cy="990600"/>
          </a:xfrm>
          <a:prstGeom prst="roundRect">
            <a:avLst>
              <a:gd name="adj" fmla="val 1309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4979"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Emergency Response and Training Plans </a:t>
            </a:r>
          </a:p>
        </p:txBody>
      </p:sp>
      <p:sp>
        <p:nvSpPr>
          <p:cNvPr id="25498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4982" name="Picture 6" descr="CB 4_3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54075"/>
            <a:ext cx="871378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dirty="0">
                <a:latin typeface="Candara" charset="0"/>
                <a:ea typeface="ＭＳ Ｐゴシック" charset="0"/>
                <a:cs typeface="ＭＳ Ｐゴシック" charset="0"/>
              </a:rPr>
              <a:t>Benefits—For You </a:t>
            </a:r>
          </a:p>
        </p:txBody>
      </p:sp>
      <p:sp>
        <p:nvSpPr>
          <p:cNvPr id="187395" name="Content Placeholder 2"/>
          <p:cNvSpPr>
            <a:spLocks noGrp="1"/>
          </p:cNvSpPr>
          <p:nvPr>
            <p:ph idx="1"/>
          </p:nvPr>
        </p:nvSpPr>
        <p:spPr/>
        <p:txBody>
          <a:bodyPr/>
          <a:lstStyle/>
          <a:p>
            <a:pPr>
              <a:spcBef>
                <a:spcPct val="0"/>
              </a:spcBef>
            </a:pPr>
            <a:r>
              <a:rPr lang="en-US" dirty="0">
                <a:latin typeface="Arial" charset="0"/>
                <a:ea typeface="ＭＳ Ｐゴシック" charset="0"/>
                <a:cs typeface="ＭＳ Ｐゴシック" charset="0"/>
              </a:rPr>
              <a:t>Step you through the information you must provide for your facility </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Allow easier data entry</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Provide feedback when required fields and/or screens are not completed.</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Allow businesses to submit ALL information and supplemental documentation required under Unified Program regulations</a:t>
            </a:r>
          </a:p>
          <a:p>
            <a:pPr>
              <a:spcBef>
                <a:spcPct val="0"/>
              </a:spcBef>
            </a:pPr>
            <a:endParaRPr lang="en-US" dirty="0">
              <a:latin typeface="Arial" charset="0"/>
              <a:ea typeface="ＭＳ Ｐゴシック" charset="0"/>
              <a:cs typeface="ＭＳ Ｐゴシック" charset="0"/>
            </a:endParaRPr>
          </a:p>
          <a:p>
            <a:pPr>
              <a:spcBef>
                <a:spcPct val="0"/>
              </a:spcBef>
            </a:pPr>
            <a:r>
              <a:rPr lang="en-US" dirty="0">
                <a:latin typeface="Arial" charset="0"/>
                <a:ea typeface="ＭＳ Ｐゴシック" charset="0"/>
                <a:cs typeface="ＭＳ Ｐゴシック" charset="0"/>
              </a:rPr>
              <a:t>Businesses with multiple facilities can more easily report data for all their facilities. </a:t>
            </a:r>
          </a:p>
        </p:txBody>
      </p:sp>
      <p:sp>
        <p:nvSpPr>
          <p:cNvPr id="187396" name="Text Placeholder 4"/>
          <p:cNvSpPr>
            <a:spLocks noGrp="1"/>
          </p:cNvSpPr>
          <p:nvPr>
            <p:ph type="body" sz="quarter" idx="12"/>
          </p:nvPr>
        </p:nvSpPr>
        <p:spPr/>
        <p:txBody>
          <a:bodyPr/>
          <a:lstStyle/>
          <a:p>
            <a:r>
              <a:rPr lang="en-US">
                <a:latin typeface="Arial" charset="0"/>
                <a:ea typeface="ＭＳ Ｐゴシック" charset="0"/>
                <a:cs typeface="ＭＳ Ｐゴシック" charset="0"/>
              </a:rPr>
              <a:t>The new CERS Business portal will:</a:t>
            </a:r>
          </a:p>
          <a:p>
            <a:endParaRPr lang="en-US">
              <a:latin typeface="Arial" charset="0"/>
              <a:ea typeface="ＭＳ Ｐゴシック" charset="0"/>
              <a:cs typeface="ＭＳ Ｐゴシック" charset="0"/>
            </a:endParaRPr>
          </a:p>
        </p:txBody>
      </p:sp>
      <p:sp>
        <p:nvSpPr>
          <p:cNvPr id="187398"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56003"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Emergency Response and Training Plans </a:t>
            </a:r>
          </a:p>
        </p:txBody>
      </p:sp>
      <p:sp>
        <p:nvSpPr>
          <p:cNvPr id="25600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56006" name="Picture 6" descr="CB 4_3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716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Businesses/Organizations</a:t>
            </a:r>
          </a:p>
          <a:p>
            <a:pPr algn="ctr" eaLnBrk="1" hangingPunct="1"/>
            <a:r>
              <a:rPr lang="en-US" sz="2800" dirty="0">
                <a:solidFill>
                  <a:srgbClr val="000000"/>
                </a:solidFill>
                <a:latin typeface="Candara" charset="0"/>
              </a:rPr>
              <a:t>Module 9</a:t>
            </a:r>
          </a:p>
          <a:p>
            <a:pPr algn="ctr" eaLnBrk="1" hangingPunct="1"/>
            <a:endParaRPr lang="en-US" sz="2800" dirty="0">
              <a:solidFill>
                <a:schemeClr val="bg1"/>
              </a:solidFill>
              <a:latin typeface="Candara"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Facility and Business</a:t>
            </a:r>
          </a:p>
        </p:txBody>
      </p:sp>
      <p:sp>
        <p:nvSpPr>
          <p:cNvPr id="196611"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sp>
        <p:nvSpPr>
          <p:cNvPr id="9" name="Rounded Rectangle 8"/>
          <p:cNvSpPr>
            <a:spLocks noChangeArrowheads="1"/>
          </p:cNvSpPr>
          <p:nvPr/>
        </p:nvSpPr>
        <p:spPr bwMode="auto">
          <a:xfrm>
            <a:off x="766763" y="1243013"/>
            <a:ext cx="3429000" cy="4343400"/>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defRPr/>
            </a:pPr>
            <a:r>
              <a:rPr lang="en-US" b="1" dirty="0">
                <a:solidFill>
                  <a:srgbClr val="2F2B20"/>
                </a:solidFill>
                <a:latin typeface="Candara" pitchFamily="-108" charset="0"/>
                <a:ea typeface="ＭＳ Ｐゴシック" pitchFamily="-108" charset="-128"/>
                <a:cs typeface="+mn-cs"/>
              </a:rPr>
              <a:t>Facility</a:t>
            </a:r>
          </a:p>
          <a:p>
            <a:pPr marL="285750" indent="-285750">
              <a:defRPr/>
            </a:pPr>
            <a:endParaRPr lang="en-US" b="1" dirty="0">
              <a:solidFill>
                <a:srgbClr val="2F2B20"/>
              </a:solidFill>
              <a:latin typeface="Candara" pitchFamily="-108" charset="0"/>
              <a:ea typeface="ＭＳ Ｐゴシック" pitchFamily="-108" charset="-128"/>
              <a:cs typeface="+mn-cs"/>
            </a:endParaRPr>
          </a:p>
          <a:p>
            <a:pPr marL="285750" indent="-285750">
              <a:buFont typeface="Arial" charset="0"/>
              <a:buChar char="•"/>
              <a:defRPr/>
            </a:pPr>
            <a:r>
              <a:rPr lang="en-US" dirty="0">
                <a:solidFill>
                  <a:srgbClr val="2F2B20"/>
                </a:solidFill>
                <a:latin typeface="Candara" pitchFamily="-108" charset="0"/>
                <a:ea typeface="ＭＳ Ｐゴシック" pitchFamily="-108" charset="-128"/>
                <a:cs typeface="+mn-cs"/>
              </a:rPr>
              <a:t>A building or buildings, structure or structures at a fixed location.</a:t>
            </a:r>
          </a:p>
          <a:p>
            <a:pPr marL="285750" indent="-285750">
              <a:defRPr/>
            </a:pPr>
            <a:endParaRPr lang="en-US" dirty="0">
              <a:solidFill>
                <a:srgbClr val="2F2B20"/>
              </a:solidFill>
              <a:latin typeface="Candara" pitchFamily="-108" charset="0"/>
              <a:ea typeface="ＭＳ Ｐゴシック" pitchFamily="-108" charset="-128"/>
              <a:cs typeface="+mn-cs"/>
            </a:endParaRPr>
          </a:p>
          <a:p>
            <a:pPr marL="285750" indent="-285750">
              <a:buFont typeface="Arial" charset="0"/>
              <a:buChar char="•"/>
              <a:defRPr/>
            </a:pPr>
            <a:r>
              <a:rPr lang="en-US" dirty="0">
                <a:solidFill>
                  <a:srgbClr val="2F2B20"/>
                </a:solidFill>
                <a:latin typeface="Candara" pitchFamily="-108" charset="0"/>
                <a:ea typeface="ＭＳ Ｐゴシック" pitchFamily="-108" charset="-128"/>
                <a:cs typeface="+mn-cs"/>
              </a:rPr>
              <a:t>Could be a single underground storage tank (UST), a single building or a campus depending on the local agency definition. </a:t>
            </a:r>
          </a:p>
          <a:p>
            <a:pPr marL="285750" indent="-285750">
              <a:defRPr/>
            </a:pPr>
            <a:endParaRPr lang="en-US" dirty="0">
              <a:solidFill>
                <a:srgbClr val="2F2B20"/>
              </a:solidFill>
              <a:latin typeface="Candara" pitchFamily="-108" charset="0"/>
              <a:ea typeface="ＭＳ Ｐゴシック" pitchFamily="-108" charset="-128"/>
              <a:cs typeface="+mn-cs"/>
            </a:endParaRPr>
          </a:p>
        </p:txBody>
      </p:sp>
      <p:sp>
        <p:nvSpPr>
          <p:cNvPr id="10" name="Rounded Rectangle 9"/>
          <p:cNvSpPr>
            <a:spLocks noChangeArrowheads="1"/>
          </p:cNvSpPr>
          <p:nvPr/>
        </p:nvSpPr>
        <p:spPr bwMode="auto">
          <a:xfrm>
            <a:off x="4953000" y="1243013"/>
            <a:ext cx="3429000" cy="4343400"/>
          </a:xfrm>
          <a:prstGeom prst="roundRect">
            <a:avLst>
              <a:gd name="adj" fmla="val 10157"/>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marL="285750" indent="-285750">
              <a:defRPr/>
            </a:pPr>
            <a:r>
              <a:rPr lang="en-US" b="1">
                <a:solidFill>
                  <a:srgbClr val="2F2B20"/>
                </a:solidFill>
                <a:latin typeface="Candara" pitchFamily="-108" charset="0"/>
                <a:ea typeface="ＭＳ Ｐゴシック" pitchFamily="-108" charset="-128"/>
                <a:cs typeface="ＭＳ Ｐゴシック" pitchFamily="-108" charset="-128"/>
              </a:rPr>
              <a:t>Business</a:t>
            </a:r>
          </a:p>
          <a:p>
            <a:pPr marL="285750" indent="-285750">
              <a:defRPr/>
            </a:pPr>
            <a:endParaRPr lang="en-US" b="1">
              <a:solidFill>
                <a:srgbClr val="2F2B20"/>
              </a:solidFill>
              <a:latin typeface="Candara" pitchFamily="-108" charset="0"/>
              <a:ea typeface="ＭＳ Ｐゴシック" pitchFamily="-108" charset="-128"/>
              <a:cs typeface="ＭＳ Ｐゴシック" pitchFamily="-108" charset="-128"/>
            </a:endParaRPr>
          </a:p>
          <a:p>
            <a:pPr marL="285750" indent="-285750">
              <a:buFont typeface="Arial" pitchFamily="-108" charset="0"/>
              <a:buChar char="•"/>
              <a:defRPr/>
            </a:pPr>
            <a:r>
              <a:rPr lang="en-US">
                <a:solidFill>
                  <a:srgbClr val="2F2B20"/>
                </a:solidFill>
                <a:latin typeface="Candara" pitchFamily="-108" charset="0"/>
                <a:ea typeface="ＭＳ Ｐゴシック" pitchFamily="-108" charset="-128"/>
                <a:cs typeface="ＭＳ Ｐゴシック" pitchFamily="-108" charset="-128"/>
              </a:rPr>
              <a:t>An employer, self-employed individual, trust, firm, joint stock company, corporation, partnership, or association.</a:t>
            </a:r>
          </a:p>
          <a:p>
            <a:pPr marL="285750" indent="-285750">
              <a:defRPr/>
            </a:pPr>
            <a:endParaRPr lang="en-US">
              <a:solidFill>
                <a:srgbClr val="2F2B20"/>
              </a:solidFill>
              <a:latin typeface="Candara" pitchFamily="-108" charset="0"/>
              <a:ea typeface="ＭＳ Ｐゴシック" pitchFamily="-108" charset="-128"/>
              <a:cs typeface="ＭＳ Ｐゴシック" pitchFamily="-108" charset="-128"/>
            </a:endParaRPr>
          </a:p>
          <a:p>
            <a:pPr marL="285750" indent="-285750">
              <a:buFont typeface="Arial" pitchFamily="-108" charset="0"/>
              <a:buChar char="•"/>
              <a:defRPr/>
            </a:pPr>
            <a:r>
              <a:rPr lang="en-US">
                <a:solidFill>
                  <a:srgbClr val="2F2B20"/>
                </a:solidFill>
                <a:latin typeface="Candara" pitchFamily="-108" charset="0"/>
                <a:ea typeface="ＭＳ Ｐゴシック" pitchFamily="-108" charset="-128"/>
                <a:cs typeface="ＭＳ Ｐゴシック" pitchFamily="-108" charset="-128"/>
              </a:rPr>
              <a:t>Includes for profit and  nonprofit businesses.    A city or a county would also be a business. </a:t>
            </a:r>
          </a:p>
        </p:txBody>
      </p:sp>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381000" y="1447800"/>
            <a:ext cx="6126163" cy="4114800"/>
          </a:xfrm>
          <a:ln>
            <a:miter lim="800000"/>
            <a:headEnd/>
            <a:tailEnd/>
          </a:ln>
          <a:effectLst>
            <a:outerShdw blurRad="50800" dist="50800" dir="2700000" algn="tl" rotWithShape="0">
              <a:srgbClr val="000000">
                <a:alpha val="64998"/>
              </a:srgbClr>
            </a:outerShdw>
          </a:effectLst>
        </p:spPr>
      </p:pic>
      <p:sp>
        <p:nvSpPr>
          <p:cNvPr id="19763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Organization </a:t>
            </a:r>
          </a:p>
        </p:txBody>
      </p:sp>
      <p:sp>
        <p:nvSpPr>
          <p:cNvPr id="197636" name="Text Placeholder 10"/>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7638" name="Picture 7" descr="cers_bus_org_.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563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5562600" y="1931988"/>
            <a:ext cx="3429000" cy="3452812"/>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lIns="274320" tIns="274320" rIns="274320" bIns="274320" anchor="ctr">
            <a:spAutoFit/>
          </a:bodyPr>
          <a:lstStyle/>
          <a:p>
            <a:pPr>
              <a:defRPr/>
            </a:pPr>
            <a:r>
              <a:rPr lang="en-US" dirty="0">
                <a:solidFill>
                  <a:srgbClr val="2F2B20"/>
                </a:solidFill>
                <a:latin typeface="Candara" pitchFamily="-108" charset="0"/>
                <a:ea typeface="ＭＳ Ｐゴシック" pitchFamily="-108" charset="-128"/>
                <a:cs typeface="+mn-cs"/>
              </a:rPr>
              <a:t>For a multi-facility business, the organization may be an abbreviated business name or other name as determined by the business. </a:t>
            </a:r>
          </a:p>
          <a:p>
            <a:pPr>
              <a:defRPr/>
            </a:pPr>
            <a:endParaRPr lang="en-US" dirty="0">
              <a:solidFill>
                <a:srgbClr val="2F2B20"/>
              </a:solidFill>
              <a:latin typeface="Candara" pitchFamily="-108" charset="0"/>
              <a:ea typeface="ＭＳ Ｐゴシック" pitchFamily="-108" charset="-128"/>
              <a:cs typeface="+mn-cs"/>
            </a:endParaRPr>
          </a:p>
          <a:p>
            <a:pPr>
              <a:defRPr/>
            </a:pPr>
            <a:r>
              <a:rPr lang="en-US" dirty="0">
                <a:solidFill>
                  <a:srgbClr val="2F2B20"/>
                </a:solidFill>
                <a:latin typeface="Candara" pitchFamily="-108" charset="0"/>
                <a:ea typeface="ＭＳ Ｐゴシック" pitchFamily="-108" charset="-128"/>
                <a:cs typeface="+mn-cs"/>
              </a:rPr>
              <a:t>In CERS, Business refers to the Business/Organization </a:t>
            </a:r>
            <a:br>
              <a:rPr lang="en-US" dirty="0">
                <a:solidFill>
                  <a:srgbClr val="2F2B20"/>
                </a:solidFill>
                <a:latin typeface="Candara" pitchFamily="-108" charset="0"/>
                <a:ea typeface="ＭＳ Ｐゴシック" pitchFamily="-108" charset="-128"/>
                <a:cs typeface="+mn-cs"/>
              </a:rPr>
            </a:br>
            <a:r>
              <a:rPr lang="en-US" dirty="0">
                <a:solidFill>
                  <a:srgbClr val="2F2B20"/>
                </a:solidFill>
                <a:latin typeface="Candara" pitchFamily="-108" charset="0"/>
                <a:ea typeface="ＭＳ Ｐゴシック" pitchFamily="-108" charset="-128"/>
                <a:cs typeface="+mn-cs"/>
              </a:rPr>
              <a:t>name and not the facility name.</a:t>
            </a:r>
          </a:p>
        </p:txBody>
      </p:sp>
      <p:sp>
        <p:nvSpPr>
          <p:cNvPr id="8" name="Text Placeholder 7"/>
          <p:cNvSpPr>
            <a:spLocks noGrp="1"/>
          </p:cNvSpPr>
          <p:nvPr>
            <p:ph type="body" sz="quarter" idx="15"/>
          </p:nvPr>
        </p:nvSpPr>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Graphic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l="43" r="43"/>
          <a:stretch>
            <a:fillRect/>
          </a:stretch>
        </p:blipFill>
        <p:spPr>
          <a:xfrm>
            <a:off x="1371600" y="1371600"/>
            <a:ext cx="6126163" cy="4114800"/>
          </a:xfrm>
          <a:ln>
            <a:miter lim="800000"/>
            <a:headEnd/>
            <a:tailEnd/>
          </a:ln>
          <a:effectLst>
            <a:outerShdw blurRad="50800" dist="50800" dir="2700000" algn="tl" rotWithShape="0">
              <a:srgbClr val="000000">
                <a:alpha val="64998"/>
              </a:srgbClr>
            </a:outerShdw>
          </a:effectLst>
        </p:spPr>
      </p:pic>
      <p:sp>
        <p:nvSpPr>
          <p:cNvPr id="19865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Benefits of an Organization</a:t>
            </a:r>
          </a:p>
        </p:txBody>
      </p:sp>
      <p:sp>
        <p:nvSpPr>
          <p:cNvPr id="198660" name="Text Placeholder 9"/>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198662" name="Picture 7" descr="cers_organiz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Summary—Assigning Permissions </a:t>
            </a:r>
          </a:p>
        </p:txBody>
      </p:sp>
      <p:sp>
        <p:nvSpPr>
          <p:cNvPr id="221187" name="Text Placeholder 4"/>
          <p:cNvSpPr>
            <a:spLocks noGrp="1"/>
          </p:cNvSpPr>
          <p:nvPr>
            <p:ph type="body" sz="quarter" idx="12"/>
          </p:nvPr>
        </p:nvSpPr>
        <p:spPr/>
        <p:txBody>
          <a:bodyPr/>
          <a:lstStyle/>
          <a:p>
            <a:r>
              <a:rPr lang="en-US">
                <a:latin typeface="Arial" charset="0"/>
                <a:ea typeface="ＭＳ Ｐゴシック" charset="0"/>
                <a:cs typeface="ＭＳ Ｐゴシック" charset="0"/>
              </a:rPr>
              <a:t>Benefits of a Business/Organization</a:t>
            </a:r>
          </a:p>
        </p:txBody>
      </p:sp>
      <p:sp>
        <p:nvSpPr>
          <p:cNvPr id="221188" name="Text Placeholder 5"/>
          <p:cNvSpPr>
            <a:spLocks noGrp="1"/>
          </p:cNvSpPr>
          <p:nvPr>
            <p:ph type="body" sz="quarter" idx="17"/>
          </p:nvPr>
        </p:nvSpPr>
        <p:spPr/>
        <p:txBody>
          <a:bodyPr/>
          <a:lstStyle/>
          <a:p>
            <a:endParaRPr lang="en-US">
              <a:latin typeface="Arial" charset="0"/>
              <a:ea typeface="ＭＳ Ｐゴシック" charset="0"/>
              <a:cs typeface="ＭＳ Ｐゴシック" charset="0"/>
            </a:endParaRPr>
          </a:p>
        </p:txBody>
      </p:sp>
      <p:sp>
        <p:nvSpPr>
          <p:cNvPr id="10" name="Rounded Rectangle 9"/>
          <p:cNvSpPr>
            <a:spLocks noChangeArrowheads="1"/>
          </p:cNvSpPr>
          <p:nvPr/>
        </p:nvSpPr>
        <p:spPr bwMode="auto">
          <a:xfrm>
            <a:off x="5715000" y="1552515"/>
            <a:ext cx="2590800" cy="3952995"/>
          </a:xfrm>
          <a:prstGeom prst="roundRect">
            <a:avLst>
              <a:gd name="adj" fmla="val 7259"/>
            </a:avLst>
          </a:prstGeom>
          <a:gradFill rotWithShape="1">
            <a:gsLst>
              <a:gs pos="0">
                <a:srgbClr val="F9F8F1"/>
              </a:gs>
              <a:gs pos="64999">
                <a:srgbClr val="F9F8F1"/>
              </a:gs>
              <a:gs pos="100000">
                <a:srgbClr val="E8E3BD"/>
              </a:gs>
            </a:gsLst>
            <a:lin ang="5400000" scaled="1"/>
          </a:gradFill>
          <a:ln w="25400">
            <a:solidFill>
              <a:schemeClr val="accent1"/>
            </a:solidFill>
            <a:round/>
            <a:headEnd/>
            <a:tailEnd/>
          </a:ln>
          <a:effectLst>
            <a:outerShdw blurRad="76200" dist="76201" dir="2700000" algn="tl" rotWithShape="0">
              <a:srgbClr val="000000">
                <a:alpha val="29999"/>
              </a:srgbClr>
            </a:outerShdw>
          </a:effectLst>
        </p:spPr>
        <p:txBody>
          <a:bodyPr wrap="square" lIns="274320" tIns="274320" rIns="274320" bIns="274320" anchor="ctr">
            <a:spAutoFit/>
          </a:bodyPr>
          <a:lstStyle/>
          <a:p>
            <a:pPr>
              <a:defRPr/>
            </a:pPr>
            <a:r>
              <a:rPr lang="en-US" dirty="0">
                <a:solidFill>
                  <a:srgbClr val="2F2B20"/>
                </a:solidFill>
                <a:latin typeface="Arial" pitchFamily="-108" charset="0"/>
                <a:ea typeface="ＭＳ Ｐゴシック" pitchFamily="-108" charset="-128"/>
                <a:cs typeface="ＭＳ Ｐゴシック" pitchFamily="-108" charset="-128"/>
              </a:rPr>
              <a:t>Assign user access permission to users for all facilities at one time</a:t>
            </a:r>
          </a:p>
          <a:p>
            <a:pPr>
              <a:defRPr/>
            </a:pPr>
            <a:endParaRPr lang="en-US" dirty="0">
              <a:solidFill>
                <a:srgbClr val="2F2B20"/>
              </a:solidFill>
              <a:latin typeface="Arial" pitchFamily="-108" charset="0"/>
              <a:ea typeface="ＭＳ Ｐゴシック" pitchFamily="-108" charset="-128"/>
              <a:cs typeface="ＭＳ Ｐゴシック" pitchFamily="-108" charset="-128"/>
            </a:endParaRPr>
          </a:p>
          <a:p>
            <a:pPr>
              <a:defRPr/>
            </a:pPr>
            <a:r>
              <a:rPr lang="en-US" dirty="0">
                <a:solidFill>
                  <a:srgbClr val="2F2B20"/>
                </a:solidFill>
                <a:latin typeface="Arial" pitchFamily="-108" charset="0"/>
                <a:ea typeface="ＭＳ Ｐゴシック" pitchFamily="-108" charset="-128"/>
                <a:cs typeface="ＭＳ Ｐゴシック" pitchFamily="-108" charset="-128"/>
              </a:rPr>
              <a:t>Assign, change or remove access permission for one person for all facilities in the organization </a:t>
            </a:r>
          </a:p>
        </p:txBody>
      </p:sp>
      <p:pic>
        <p:nvPicPr>
          <p:cNvPr id="221191" name="Content Placeholder 7" descr="image for Slide 2.8_organization.png"/>
          <p:cNvPicPr>
            <a:picLocks noGrp="1" noChangeAspect="1"/>
          </p:cNvPicPr>
          <p:nvPr>
            <p:ph idx="1"/>
          </p:nvPr>
        </p:nvPicPr>
        <p:blipFill>
          <a:blip r:embed="rId3"/>
          <a:stretch>
            <a:fillRect/>
          </a:stretch>
        </p:blipFill>
        <p:spPr>
          <a:xfrm>
            <a:off x="990599" y="1752600"/>
            <a:ext cx="4722725" cy="3429000"/>
          </a:xfrm>
        </p:spPr>
      </p:pic>
      <p:sp>
        <p:nvSpPr>
          <p:cNvPr id="8" name="Text Placeholder 7"/>
          <p:cNvSpPr>
            <a:spLocks noGrp="1"/>
          </p:cNvSpPr>
          <p:nvPr>
            <p:ph type="body" sz="quarter" idx="18"/>
          </p:nvPr>
        </p:nvSpPr>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07875"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Navigation Tip</a:t>
            </a:r>
          </a:p>
        </p:txBody>
      </p:sp>
      <p:sp>
        <p:nvSpPr>
          <p:cNvPr id="207876"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07878" name="Picture 6" descr="CB 2_2_17_Account summar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6868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2362200" y="3276600"/>
            <a:ext cx="5334000" cy="9144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7267"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History</a:t>
            </a:r>
          </a:p>
        </p:txBody>
      </p:sp>
      <p:sp>
        <p:nvSpPr>
          <p:cNvPr id="267268"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7270" name="Picture 6" descr="CB 4_submittal histor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77888"/>
            <a:ext cx="86868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6521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Submittal Information</a:t>
            </a:r>
          </a:p>
        </p:txBody>
      </p:sp>
      <p:sp>
        <p:nvSpPr>
          <p:cNvPr id="26522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65222" name="Picture 6" descr="CB_home page_Cheryl_1_16_1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77888"/>
            <a:ext cx="86868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1371600" y="2209800"/>
            <a:ext cx="1600200" cy="762000"/>
          </a:xfrm>
          <a:prstGeom prst="roundRect">
            <a:avLst>
              <a:gd name="adj" fmla="val 16667"/>
            </a:avLst>
          </a:prstGeom>
          <a:noFill/>
          <a:ln w="38100">
            <a:solidFill>
              <a:srgbClr val="FF66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Candara"/>
              <a:ea typeface="ＭＳ Ｐゴシック" pitchFamily="-108" charset="-128"/>
              <a:cs typeface="+mn-cs"/>
            </a:endParaRPr>
          </a:p>
        </p:txBody>
      </p:sp>
      <p:sp>
        <p:nvSpPr>
          <p:cNvPr id="9" name="Text Placeholder 8"/>
          <p:cNvSpPr>
            <a:spLocks noGrp="1"/>
          </p:cNvSpPr>
          <p:nvPr>
            <p:ph type="body" sz="quarter" idx="15"/>
          </p:nvPr>
        </p:nvSpPr>
        <p:spPr/>
        <p:txBody>
          <a:bodyPr/>
          <a:lstStyle/>
          <a:p>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4259"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Navigation Tip—Use the Tray </a:t>
            </a:r>
          </a:p>
        </p:txBody>
      </p:sp>
      <p:sp>
        <p:nvSpPr>
          <p:cNvPr id="224260"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4262" name="Picture 6" descr="CB 3_1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914400"/>
            <a:ext cx="87137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2"/>
          <p:cNvSpPr>
            <a:spLocks noGrp="1"/>
          </p:cNvSpPr>
          <p:nvPr>
            <p:ph type="title"/>
          </p:nvPr>
        </p:nvSpPr>
        <p:spPr/>
        <p:txBody>
          <a:bodyPr/>
          <a:lstStyle/>
          <a:p>
            <a:r>
              <a:rPr lang="en-US">
                <a:solidFill>
                  <a:srgbClr val="48544F"/>
                </a:solidFill>
                <a:latin typeface="Candara" charset="0"/>
                <a:ea typeface="ＭＳ Ｐゴシック" charset="0"/>
                <a:cs typeface="ＭＳ Ｐゴシック" charset="0"/>
              </a:rPr>
              <a:t>CERS Reporting Requirements</a:t>
            </a:r>
          </a:p>
        </p:txBody>
      </p:sp>
      <p:sp>
        <p:nvSpPr>
          <p:cNvPr id="188419" name="Text Placeholder 11"/>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8" name="Picture Placeholder 5" descr="CERS2_Graphic_Placeholder.png"/>
          <p:cNvPicPr>
            <a:picLocks noChangeAspect="1"/>
          </p:cNvPicPr>
          <p:nvPr/>
        </p:nvPicPr>
        <p:blipFill>
          <a:blip r:embed="rId3">
            <a:extLst>
              <a:ext uri="{28A0092B-C50C-407E-A947-70E740481C1C}">
                <a14:useLocalDpi xmlns:a14="http://schemas.microsoft.com/office/drawing/2010/main" val="0"/>
              </a:ext>
            </a:extLst>
          </a:blip>
          <a:srcRect l="43" r="43"/>
          <a:stretch>
            <a:fillRect/>
          </a:stretch>
        </p:blipFill>
        <p:spPr bwMode="auto">
          <a:xfrm>
            <a:off x="1143000" y="1066800"/>
            <a:ext cx="6578600" cy="4419600"/>
          </a:xfrm>
          <a:prstGeom prst="rect">
            <a:avLst/>
          </a:prstGeom>
          <a:noFill/>
          <a:ln w="9525">
            <a:solidFill>
              <a:srgbClr val="000000"/>
            </a:solidFill>
            <a:miter lim="800000"/>
            <a:headEnd/>
            <a:tailEnd/>
          </a:ln>
          <a:effectLst>
            <a:outerShdw blurRad="50800" dist="50800" dir="2700000" algn="tl" rotWithShape="0">
              <a:srgbClr val="000000">
                <a:alpha val="64998"/>
              </a:srgbClr>
            </a:outerShdw>
          </a:effectLst>
          <a:extLst>
            <a:ext uri="{909E8E84-426E-40DD-AFC4-6F175D3DCCD1}">
              <a14:hiddenFill xmlns:a14="http://schemas.microsoft.com/office/drawing/2010/main">
                <a:solidFill>
                  <a:srgbClr val="FFFFFF"/>
                </a:solidFill>
              </a14:hiddenFill>
            </a:ext>
          </a:extLst>
        </p:spPr>
      </p:pic>
      <p:pic>
        <p:nvPicPr>
          <p:cNvPr id="188422" name="Picture 5" descr="cers__Compilation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6629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25283"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Business Summary Page</a:t>
            </a:r>
          </a:p>
        </p:txBody>
      </p:sp>
      <p:sp>
        <p:nvSpPr>
          <p:cNvPr id="225284"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25286" name="Picture 6" descr="CB 3_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38200"/>
            <a:ext cx="87407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Wrap Up</a:t>
            </a:r>
          </a:p>
          <a:p>
            <a:pPr algn="ctr" eaLnBrk="1" hangingPunct="1"/>
            <a:r>
              <a:rPr lang="en-US" sz="2800" dirty="0">
                <a:solidFill>
                  <a:srgbClr val="000000"/>
                </a:solidFill>
                <a:latin typeface="Candara" charset="0"/>
              </a:rPr>
              <a:t>Module 10</a:t>
            </a:r>
          </a:p>
          <a:p>
            <a:pPr algn="ctr" eaLnBrk="1" hangingPunct="1"/>
            <a:endParaRPr lang="en-US" sz="2800" dirty="0">
              <a:solidFill>
                <a:schemeClr val="bg1"/>
              </a:solidFill>
              <a:latin typeface="Candara"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ERS2_Screenshot_Placeholder.png"/>
          <p:cNvPicPr>
            <a:picLocks noGrp="1" noChangeAspect="1"/>
          </p:cNvPicPr>
          <p:nvPr>
            <p:ph type="pic" idx="1"/>
          </p:nvPr>
        </p:nvPicPr>
        <p:blipFill>
          <a:blip r:embed="rId3">
            <a:extLst>
              <a:ext uri="{28A0092B-C50C-407E-A947-70E740481C1C}">
                <a14:useLocalDpi xmlns:a14="http://schemas.microsoft.com/office/drawing/2010/main" val="0"/>
              </a:ext>
            </a:extLst>
          </a:blip>
          <a:srcRect t="5682" b="5682"/>
          <a:stretch>
            <a:fillRect/>
          </a:stretch>
        </p:blipFill>
        <p:spPr>
          <a:ln>
            <a:miter lim="800000"/>
            <a:headEnd/>
            <a:tailEnd/>
          </a:ln>
          <a:effectLst>
            <a:outerShdw blurRad="50800" dist="50800" dir="2700000" algn="tl" rotWithShape="0">
              <a:srgbClr val="000000">
                <a:alpha val="64998"/>
              </a:srgbClr>
            </a:outerShdw>
          </a:effectLst>
        </p:spPr>
      </p:pic>
      <p:sp>
        <p:nvSpPr>
          <p:cNvPr id="283651" name="Title 2"/>
          <p:cNvSpPr>
            <a:spLocks noGrp="1"/>
          </p:cNvSpPr>
          <p:nvPr>
            <p:ph type="title"/>
          </p:nvPr>
        </p:nvSpPr>
        <p:spPr/>
        <p:txBody>
          <a:bodyPr/>
          <a:lstStyle/>
          <a:p>
            <a:r>
              <a:rPr lang="en-US" dirty="0">
                <a:solidFill>
                  <a:srgbClr val="48544F"/>
                </a:solidFill>
                <a:latin typeface="Candara" charset="0"/>
                <a:ea typeface="ＭＳ Ｐゴシック" charset="0"/>
                <a:cs typeface="ＭＳ Ｐゴシック" charset="0"/>
              </a:rPr>
              <a:t>CERS Online Reporting—Resources </a:t>
            </a:r>
          </a:p>
        </p:txBody>
      </p:sp>
      <p:sp>
        <p:nvSpPr>
          <p:cNvPr id="283652" name="Text Placeholder 4"/>
          <p:cNvSpPr>
            <a:spLocks noGrp="1"/>
          </p:cNvSpPr>
          <p:nvPr>
            <p:ph type="body" sz="quarter" idx="16"/>
          </p:nvPr>
        </p:nvSpPr>
        <p:spPr/>
        <p:txBody>
          <a:bodyPr/>
          <a:lstStyle/>
          <a:p>
            <a:endParaRPr lang="en-US">
              <a:latin typeface="Arial" charset="0"/>
              <a:ea typeface="ＭＳ Ｐゴシック" charset="0"/>
              <a:cs typeface="ＭＳ Ｐゴシック" charset="0"/>
            </a:endParaRPr>
          </a:p>
        </p:txBody>
      </p:sp>
      <p:pic>
        <p:nvPicPr>
          <p:cNvPr id="283654" name="Picture 6" descr="CB 6_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63" y="914400"/>
            <a:ext cx="87074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5"/>
          </p:nvPr>
        </p:nvSpPr>
        <p:spPr/>
        <p:txBody>
          <a:bodyP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CERS Business Training</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Box 4"/>
          <p:cNvSpPr txBox="1">
            <a:spLocks noChangeArrowheads="1"/>
          </p:cNvSpPr>
          <p:nvPr/>
        </p:nvSpPr>
        <p:spPr bwMode="auto">
          <a:xfrm>
            <a:off x="0" y="2286000"/>
            <a:ext cx="9170976" cy="1723549"/>
          </a:xfrm>
          <a:prstGeom prst="rect">
            <a:avLst/>
          </a:prstGeom>
          <a:solidFill>
            <a:srgbClr val="5B842B">
              <a:alpha val="57000"/>
            </a:srgbClr>
          </a:solidFill>
          <a:ln>
            <a:solidFill>
              <a:srgbClr val="5B842B"/>
            </a:solidFill>
            <a:headEnd/>
            <a:tailEnd/>
          </a:ln>
          <a:effectLst>
            <a:innerShdw blurRad="40005" dist="50800" dir="5400000">
              <a:srgbClr val="000000">
                <a:alpha val="35000"/>
              </a:srgbClr>
            </a:innerShdw>
          </a:effec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1200"/>
              </a:spcAft>
            </a:pPr>
            <a:r>
              <a:rPr lang="en-US" sz="4000" dirty="0">
                <a:solidFill>
                  <a:srgbClr val="000000"/>
                </a:solidFill>
                <a:latin typeface="Candara" charset="0"/>
              </a:rPr>
              <a:t>Questions?</a:t>
            </a:r>
          </a:p>
          <a:p>
            <a:pPr algn="ctr" eaLnBrk="1" hangingPunct="1"/>
            <a:endParaRPr lang="en-US" sz="2800" dirty="0">
              <a:solidFill>
                <a:schemeClr val="bg1"/>
              </a:solidFill>
              <a:latin typeface="Candara" charset="0"/>
            </a:endParaRPr>
          </a:p>
          <a:p>
            <a:pPr algn="ctr" eaLnBrk="1" hangingPunct="1"/>
            <a:endParaRPr lang="en-US" sz="2800" dirty="0">
              <a:solidFill>
                <a:schemeClr val="bg1"/>
              </a:solidFill>
              <a:latin typeface="Candara"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ommercial Overview&amp;quot;&quot;/&gt;&lt;property id=&quot;20307&quot; value=&quot;393&quot;/&gt;&lt;/object&gt;&lt;object type=&quot;3&quot; unique_id=&quot;10285&quot;&gt;&lt;property id=&quot;20148&quot; value=&quot;5&quot;/&gt;&lt;property id=&quot;20300&quot; value=&quot;Slide 2 - &amp;quot;Objectives&amp;quot;&quot;/&gt;&lt;property id=&quot;20307&quot; value=&quot;420&quot;/&gt;&lt;/object&gt;&lt;object type=&quot;3&quot; unique_id=&quot;10286&quot;&gt;&lt;property id=&quot;20148&quot; value=&quot;5&quot;/&gt;&lt;property id=&quot;20300&quot; value=&quot;Slide 3 - &amp;quot;Deliver the Promise&amp;quot;&quot;/&gt;&lt;property id=&quot;20307&quot; value=&quot;416&quot;/&gt;&lt;/object&gt;&lt;object type=&quot;3&quot; unique_id=&quot;10287&quot;&gt;&lt;property id=&quot;20148&quot; value=&quot;5&quot;/&gt;&lt;property id=&quot;20300&quot; value=&quot;Slide 4 - &amp;quot;Commercial Supports Genentech’s Mission&amp;#x0D;&amp;#x0A;&amp;quot;&quot;/&gt;&lt;property id=&quot;20307&quot; value=&quot;397&quot;/&gt;&lt;/object&gt;&lt;object type=&quot;3&quot; unique_id=&quot;10288&quot;&gt;&lt;property id=&quot;20148&quot; value=&quot;5&quot;/&gt;&lt;property id=&quot;20300&quot; value=&quot;Slide 5 - &amp;quot;Commercial Structure&amp;quot;&quot;/&gt;&lt;property id=&quot;20307&quot; value=&quot;400&quot;/&gt;&lt;/object&gt;&lt;object type=&quot;3&quot; unique_id=&quot;10289&quot;&gt;&lt;property id=&quot;20148&quot; value=&quot;5&quot;/&gt;&lt;property id=&quot;20300&quot; value=&quot;Slide 6 - &amp;quot;Commercial’s Integrated Functions&amp;quot;&quot;/&gt;&lt;property id=&quot;20307&quot; value=&quot;398&quot;/&gt;&lt;/object&gt;&lt;object type=&quot;3&quot; unique_id=&quot;10290&quot;&gt;&lt;property id=&quot;20148&quot; value=&quot;5&quot;/&gt;&lt;property id=&quot;20300&quot; value=&quot;Slide 7&quot;/&gt;&lt;property id=&quot;20307&quot; value=&quot;489&quot;/&gt;&lt;/object&gt;&lt;object type=&quot;3&quot; unique_id=&quot;10291&quot;&gt;&lt;property id=&quot;20148&quot; value=&quot;5&quot;/&gt;&lt;property id=&quot;20300&quot; value=&quot;Slide 8 - &amp;quot;Business Units&amp;quot;&quot;/&gt;&lt;property id=&quot;20307&quot; value=&quot;434&quot;/&gt;&lt;/object&gt;&lt;object type=&quot;3&quot; unique_id=&quot;10292&quot;&gt;&lt;property id=&quot;20148&quot; value=&quot;5&quot;/&gt;&lt;property id=&quot;20300&quot; value=&quot;Slide 9 - &amp;quot;Sales Field-Based Roles&amp;quot;&quot;/&gt;&lt;property id=&quot;20307&quot; value=&quot;504&quot;/&gt;&lt;/object&gt;&lt;object type=&quot;3&quot; unique_id=&quot;10293&quot;&gt;&lt;property id=&quot;20148&quot; value=&quot;5&quot;/&gt;&lt;property id=&quot;20300&quot; value=&quot;Slide 10 - &amp;quot;Commercial’s Integrated Functions&amp;quot;&quot;/&gt;&lt;property id=&quot;20307&quot; value=&quot;437&quot;/&gt;&lt;/object&gt;&lt;object type=&quot;3&quot; unique_id=&quot;10294&quot;&gt;&lt;property id=&quot;20148&quot; value=&quot;5&quot;/&gt;&lt;property id=&quot;20300&quot; value=&quot;Slide 11 - &amp;quot;MCCO&amp;quot;&quot;/&gt;&lt;property id=&quot;20307&quot; value=&quot;448&quot;/&gt;&lt;/object&gt;&lt;object type=&quot;3&quot; unique_id=&quot;10295&quot;&gt;&lt;property id=&quot;20148&quot; value=&quot;5&quot;/&gt;&lt;property id=&quot;20300&quot; value=&quot;Slide 12 - &amp;quot;MCCO&amp;quot;&quot;/&gt;&lt;property id=&quot;20307&quot; value=&quot;483&quot;/&gt;&lt;/object&gt;&lt;object type=&quot;3&quot; unique_id=&quot;10296&quot;&gt;&lt;property id=&quot;20148&quot; value=&quot;5&quot;/&gt;&lt;property id=&quot;20300&quot; value=&quot;Slide 13 - &amp;quot;MCCO Field-Based Roles&amp;quot;&quot;/&gt;&lt;property id=&quot;20307&quot; value=&quot;454&quot;/&gt;&lt;/object&gt;&lt;object type=&quot;3&quot; unique_id=&quot;10297&quot;&gt;&lt;property id=&quot;20148&quot; value=&quot;5&quot;/&gt;&lt;property id=&quot;20300&quot; value=&quot;Slide 14 - &amp;quot;Commercial Operations&amp;#x0D;&amp;#x0A;&amp;quot;&quot;/&gt;&lt;property id=&quot;20307&quot; value=&quot;485&quot;/&gt;&lt;/object&gt;&lt;object type=&quot;3&quot; unique_id=&quot;10298&quot;&gt;&lt;property id=&quot;20148&quot; value=&quot;5&quot;/&gt;&lt;property id=&quot;20300&quot; value=&quot;Slide 15 - &amp;quot;Commercial Operations&amp;quot;&quot;/&gt;&lt;property id=&quot;20307&quot; value=&quot;435&quot;/&gt;&lt;/object&gt;&lt;object type=&quot;3&quot; unique_id=&quot;10299&quot;&gt;&lt;property id=&quot;20148&quot; value=&quot;5&quot;/&gt;&lt;property id=&quot;20300&quot; value=&quot;Slide 16 - &amp;quot;Commercial Operations&amp;quot;&quot;/&gt;&lt;property id=&quot;20307&quot; value=&quot;506&quot;/&gt;&lt;/object&gt;&lt;object type=&quot;3&quot; unique_id=&quot;10300&quot;&gt;&lt;property id=&quot;20148&quot; value=&quot;5&quot;/&gt;&lt;property id=&quot;20300&quot; value=&quot;Slide 17 - &amp;quot;Commercial Operations&amp;quot;&quot;/&gt;&lt;property id=&quot;20307&quot; value=&quot;486&quot;/&gt;&lt;/object&gt;&lt;object type=&quot;3&quot; unique_id=&quot;10301&quot;&gt;&lt;property id=&quot;20148&quot; value=&quot;5&quot;/&gt;&lt;property id=&quot;20300&quot; value=&quot;Slide 18 - &amp;quot;Commercial Operations&amp;quot;&quot;/&gt;&lt;property id=&quot;20307&quot; value=&quot;507&quot;/&gt;&lt;/object&gt;&lt;object type=&quot;3&quot; unique_id=&quot;10302&quot;&gt;&lt;property id=&quot;20148&quot; value=&quot;5&quot;/&gt;&lt;property id=&quot;20300&quot; value=&quot;Slide 19 - &amp;quot;CSC, Finance, and HR&amp;quot;&quot;/&gt;&lt;property id=&quot;20307&quot; value=&quot;422&quot;/&gt;&lt;/object&gt;&lt;object type=&quot;3&quot; unique_id=&quot;10303&quot;&gt;&lt;property id=&quot;20148&quot; value=&quot;5&quot;/&gt;&lt;property id=&quot;20300&quot; value=&quot;Slide 20 - &amp;quot;Pop quiz&amp;quot;&quot;/&gt;&lt;property id=&quot;20307&quot; value=&quot;478&quot;/&gt;&lt;/object&gt;&lt;object type=&quot;3&quot; unique_id=&quot;10304&quot;&gt;&lt;property id=&quot;20148&quot; value=&quot;5&quot;/&gt;&lt;property id=&quot;20300&quot; value=&quot;Slide 21 - &amp;quot;Commercial: A Culture of Collaboration&amp;quot;&quot;/&gt;&lt;property id=&quot;20307&quot; value=&quot;481&quot;/&gt;&lt;/object&gt;&lt;object type=&quot;3&quot; unique_id=&quot;10305&quot;&gt;&lt;property id=&quot;20148&quot; value=&quot;5&quot;/&gt;&lt;property id=&quot;20300&quot; value=&quot;Slide 22 - &amp;quot;Commercial Committees&amp;quot;&quot;/&gt;&lt;property id=&quot;20307&quot; value=&quot;479&quot;/&gt;&lt;/object&gt;&lt;object type=&quot;3&quot; unique_id=&quot;10306&quot;&gt;&lt;property id=&quot;20148&quot; value=&quot;5&quot;/&gt;&lt;property id=&quot;20300&quot; value=&quot;Slide 23&quot;/&gt;&lt;property id=&quot;20307&quot; value=&quot;502&quot;/&gt;&lt;/object&gt;&lt;object type=&quot;3&quot; unique_id=&quot;10307&quot;&gt;&lt;property id=&quot;20148&quot; value=&quot;5&quot;/&gt;&lt;property id=&quot;20300&quot; value=&quot;Slide 24 - &amp;quot;Questions?&amp;quot;&quot;/&gt;&lt;property id=&quot;20307&quot; value=&quot;498&quot;/&gt;&lt;/object&gt;&lt;object type=&quot;3&quot; unique_id=&quot;10308&quot;&gt;&lt;property id=&quot;20148&quot; value=&quot;5&quot;/&gt;&lt;property id=&quot;20300&quot; value=&quot;Slide 25 - &amp;quot;Commercial Portal&amp;quot;&quot;/&gt;&lt;property id=&quot;20307&quot; value=&quot;468&quot;/&gt;&lt;/object&gt;&lt;object type=&quot;3&quot; unique_id=&quot;10309&quot;&gt;&lt;property id=&quot;20148&quot; value=&quot;5&quot;/&gt;&lt;property id=&quot;20300&quot; value=&quot;Slide 26 - &amp;quot;Pop quiz&amp;quot;&quot;/&gt;&lt;property id=&quot;20307&quot; value=&quot;472&quot;/&gt;&lt;/object&gt;&lt;object type=&quot;3&quot; unique_id=&quot;10310&quot;&gt;&lt;property id=&quot;20148&quot; value=&quot;5&quot;/&gt;&lt;property id=&quot;20300&quot; value=&quot;Slide 27 - &amp;quot;Competitive Readiness Plan (CRP)&amp;quot;&quot;/&gt;&lt;property id=&quot;20307&quot; value=&quot;488&quot;/&gt;&lt;/object&gt;&lt;object type=&quot;3&quot; unique_id=&quot;10311&quot;&gt;&lt;property id=&quot;20148&quot; value=&quot;5&quot;/&gt;&lt;property id=&quot;20300&quot; value=&quot;Slide 28 - &amp;quot;Competitive Intensity Increasing Dramatically&amp;quot;&quot;/&gt;&lt;property id=&quot;20307&quot; value=&quot;440&quot;/&gt;&lt;/object&gt;&lt;object type=&quot;3&quot; unique_id=&quot;10312&quot;&gt;&lt;property id=&quot;20148&quot; value=&quot;5&quot;/&gt;&lt;property id=&quot;20300&quot; value=&quot;Slide 29 - &amp;quot;Competitive Readiness Process&amp;quot;&quot;/&gt;&lt;property id=&quot;20307&quot; value=&quot;441&quot;/&gt;&lt;/object&gt;&lt;object type=&quot;3&quot; unique_id=&quot;10313&quot;&gt;&lt;property id=&quot;20148&quot; value=&quot;5&quot;/&gt;&lt;property id=&quot;20300&quot; value=&quot;Slide 30 - &amp;quot;Competitive Readiness Process&amp;quot;&quot;/&gt;&lt;property id=&quot;20307&quot; value=&quot;442&quot;/&gt;&lt;/object&gt;&lt;object type=&quot;3&quot; unique_id=&quot;10314&quot;&gt;&lt;property id=&quot;20148&quot; value=&quot;5&quot;/&gt;&lt;property id=&quot;20300&quot; value=&quot;Slide 31 - &amp;quot;Competitive Readiness Process&amp;quot;&quot;/&gt;&lt;property id=&quot;20307&quot; value=&quot;443&quot;/&gt;&lt;/object&gt;&lt;object type=&quot;3&quot; unique_id=&quot;10315&quot;&gt;&lt;property id=&quot;20148&quot; value=&quot;5&quot;/&gt;&lt;property id=&quot;20300&quot; value=&quot;Slide 32 - &amp;quot;Competitive Readiness Team&amp;quot;&quot;/&gt;&lt;property id=&quot;20307&quot; value=&quot;438&quot;/&gt;&lt;/object&gt;&lt;object type=&quot;3&quot; unique_id=&quot;10316&quot;&gt;&lt;property id=&quot;20148&quot; value=&quot;5&quot;/&gt;&lt;property id=&quot;20300&quot; value=&quot;Slide 33 - &amp;quot;CRR Placeholder Slide&amp;quot;&quot;/&gt;&lt;property id=&quot;20307&quot; value=&quot;439&quot;/&gt;&lt;/object&gt;&lt;object type=&quot;3&quot; unique_id=&quot;10317&quot;&gt;&lt;property id=&quot;20148&quot; value=&quot;5&quot;/&gt;&lt;property id=&quot;20300&quot; value=&quot;Slide 34 - &amp;quot;CRR Placeholder Slide&amp;quot;&quot;/&gt;&lt;property id=&quot;20307&quot; value=&quot;445&quot;/&gt;&lt;/object&gt;&lt;object type=&quot;3&quot; unique_id=&quot;10318&quot;&gt;&lt;property id=&quot;20148&quot; value=&quot;5&quot;/&gt;&lt;property id=&quot;20300&quot; value=&quot;Slide 35 - &amp;quot;CRR Placeholder Slide&amp;quot;&quot;/&gt;&lt;property id=&quot;20307&quot; value=&quot;446&quot;/&gt;&lt;/object&gt;&lt;object type=&quot;3&quot; unique_id=&quot;10319&quot;&gt;&lt;property id=&quot;20148&quot; value=&quot;5&quot;/&gt;&lt;property id=&quot;20300&quot; value=&quot;Slide 36&quot;/&gt;&lt;property id=&quot;20307&quot; value=&quot;469&quot;/&gt;&lt;/object&gt;&lt;object type=&quot;3&quot; unique_id=&quot;10320&quot;&gt;&lt;property id=&quot;20148&quot; value=&quot;5&quot;/&gt;&lt;property id=&quot;20300&quot; value=&quot;Slide 37 - &amp;quot;Competitive Readiness Site&amp;quot;&quot;/&gt;&lt;property id=&quot;20307&quot; value=&quot;470&quot;/&gt;&lt;/object&gt;&lt;object type=&quot;3&quot; unique_id=&quot;10321&quot;&gt;&lt;property id=&quot;20148&quot; value=&quot;5&quot;/&gt;&lt;property id=&quot;20300&quot; value=&quot;Slide 38 - &amp;quot;GNE Development Pipeline Launches&amp;quot;&quot;/&gt;&lt;property id=&quot;20307&quot; value=&quot;501&quot;/&gt;&lt;/object&gt;&lt;object type=&quot;3&quot; unique_id=&quot;10322&quot;&gt;&lt;property id=&quot;20148&quot; value=&quot;5&quot;/&gt;&lt;property id=&quot;20300&quot; value=&quot;Slide 39&quot;/&gt;&lt;property id=&quot;20307&quot; value=&quot;473&quot;/&gt;&lt;/object&gt;&lt;object type=&quot;3&quot; unique_id=&quot;10323&quot;&gt;&lt;property id=&quot;20148&quot; value=&quot;5&quot;/&gt;&lt;property id=&quot;20300&quot; value=&quot;Slide 40&quot;/&gt;&lt;property id=&quot;20307&quot; value=&quot;494&quot;/&gt;&lt;/object&gt;&lt;object type=&quot;3&quot; unique_id=&quot;10324&quot;&gt;&lt;property id=&quot;20148&quot; value=&quot;5&quot;/&gt;&lt;property id=&quot;20300&quot; value=&quot;Slide 41&quot;/&gt;&lt;property id=&quot;20307&quot; value=&quot;495&quot;/&gt;&lt;/object&gt;&lt;object type=&quot;3&quot; unique_id=&quot;10325&quot;&gt;&lt;property id=&quot;20148&quot; value=&quot;5&quot;/&gt;&lt;property id=&quot;20300&quot; value=&quot;Slide 42&quot;/&gt;&lt;property id=&quot;20307&quot; value=&quot;496&quot;/&gt;&lt;/object&gt;&lt;object type=&quot;3&quot; unique_id=&quot;10326&quot;&gt;&lt;property id=&quot;20148&quot; value=&quot;5&quot;/&gt;&lt;property id=&quot;20300&quot; value=&quot;Slide 43 - &amp;quot;Business Units: Franchises and Brands&amp;quot;&quot;/&gt;&lt;property id=&quot;20307&quot; value=&quot;497&quot;/&gt;&lt;/object&gt;&lt;object type=&quot;3&quot; unique_id=&quot;10327&quot;&gt;&lt;property id=&quot;20148&quot; value=&quot;5&quot;/&gt;&lt;property id=&quot;20300&quot; value=&quot;Slide 44 - &amp;quot;U.S. Product Sales1&amp;quot;&quot;/&gt;&lt;property id=&quot;20307&quot; value=&quot;499&quot;/&gt;&lt;/object&gt;&lt;object type=&quot;3&quot; unique_id=&quot;10328&quot;&gt;&lt;property id=&quot;20148&quot; value=&quot;5&quot;/&gt;&lt;property id=&quot;20300&quot; value=&quot;Slide 45 - &amp;quot;Projected Sales&amp;quot;&quot;/&gt;&lt;property id=&quot;20307&quot; value=&quot;493&quot;/&gt;&lt;/object&gt;&lt;object type=&quot;3&quot; unique_id=&quot;10329&quot;&gt;&lt;property id=&quot;20148&quot; value=&quot;5&quot;/&gt;&lt;property id=&quot;20300&quot; value=&quot;Slide 46 - &amp;quot;Commercial Portal&amp;quot;&quot;/&gt;&lt;property id=&quot;20307&quot; value=&quot;503&quot;/&gt;&lt;/object&gt;&lt;object type=&quot;3&quot; unique_id=&quot;10330&quot;&gt;&lt;property id=&quot;20148&quot; value=&quot;5&quot;/&gt;&lt;property id=&quot;20300&quot; value=&quot;Slide 47 - &amp;quot;Alphabet Soup&amp;quot;&quot;/&gt;&lt;property id=&quot;20307&quot; value=&quot;407&quot;/&gt;&lt;/object&gt;&lt;object type=&quot;3&quot; unique_id=&quot;10331&quot;&gt;&lt;property id=&quot;20148&quot; value=&quot;5&quot;/&gt;&lt;property id=&quot;20300&quot; value=&quot;Slide 48 - &amp;quot;Decoding the Acronyms&amp;quot;&quot;/&gt;&lt;property id=&quot;20307&quot; value=&quot;505&quot;/&gt;&lt;/object&gt;&lt;object type=&quot;3&quot; unique_id=&quot;10332&quot;&gt;&lt;property id=&quot;20148&quot; value=&quot;5&quot;/&gt;&lt;property id=&quot;20300&quot; value=&quot;Slide 49 - &amp;quot;Appendix&amp;quot;&quot;/&gt;&lt;property id=&quot;20307&quot; value=&quot;465&quot;/&gt;&lt;/object&gt;&lt;object type=&quot;3&quot; unique_id=&quot;10333&quot;&gt;&lt;property id=&quot;20148&quot; value=&quot;5&quot;/&gt;&lt;property id=&quot;20300&quot; value=&quot;Slide 50 - &amp;quot;Who’s talking to who?&amp;quot;&quot;/&gt;&lt;property id=&quot;20307&quot; value=&quot;462&quot;/&gt;&lt;/object&gt;&lt;object type=&quot;3&quot; unique_id=&quot;10334&quot;&gt;&lt;property id=&quot;20148&quot; value=&quot;5&quot;/&gt;&lt;property id=&quot;20300&quot; value=&quot;Slide 51 - &amp;quot;Sales Organization (may vary by franchise)&amp;quot;&quot;/&gt;&lt;property id=&quot;20307&quot; value=&quot;463&quot;/&gt;&lt;/object&gt;&lt;/object&gt;&lt;/object&gt;&lt;/database&gt;"/>
</p:tagLst>
</file>

<file path=ppt/theme/theme1.xml><?xml version="1.0" encoding="utf-8"?>
<a:theme xmlns:a="http://schemas.openxmlformats.org/drawingml/2006/main" name="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7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6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9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3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CERS2 DM 2011">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TD Presentation Template v1102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TD Presentation Template v1102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TD Presentation Template v1102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TD Presentation Template v1102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TD Presentation Template v1102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TD Presentation Template v1102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TD Presentation Template v1102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TD Presentation Template v1102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TD Presentation Template v1102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TD Presentation Template v1102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TD Presentation Template v1102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TD Presentation Template v1102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TD Presentation Template v110207 13">
        <a:dk1>
          <a:srgbClr val="000000"/>
        </a:dk1>
        <a:lt1>
          <a:srgbClr val="FFFFFF"/>
        </a:lt1>
        <a:dk2>
          <a:srgbClr val="60513A"/>
        </a:dk2>
        <a:lt2>
          <a:srgbClr val="808080"/>
        </a:lt2>
        <a:accent1>
          <a:srgbClr val="B50C00"/>
        </a:accent1>
        <a:accent2>
          <a:srgbClr val="485458"/>
        </a:accent2>
        <a:accent3>
          <a:srgbClr val="FFFFFF"/>
        </a:accent3>
        <a:accent4>
          <a:srgbClr val="000000"/>
        </a:accent4>
        <a:accent5>
          <a:srgbClr val="D7AAAA"/>
        </a:accent5>
        <a:accent6>
          <a:srgbClr val="404B4F"/>
        </a:accent6>
        <a:hlink>
          <a:srgbClr val="3E0F1F"/>
        </a:hlink>
        <a:folHlink>
          <a:srgbClr val="09357A"/>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0A91731419F744AB1CF073E76BDE64" ma:contentTypeVersion="0" ma:contentTypeDescription="Create a new document." ma:contentTypeScope="" ma:versionID="b34b90b5a72f5a9bc4f50ce182f5aba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A3F5C63-B12D-4210-8AB2-A9A9F6207DB5}">
  <ds:schemaRefs>
    <ds:schemaRef ds:uri="http://schemas.microsoft.com/sharepoint/v3/contenttype/forms"/>
  </ds:schemaRefs>
</ds:datastoreItem>
</file>

<file path=customXml/itemProps2.xml><?xml version="1.0" encoding="utf-8"?>
<ds:datastoreItem xmlns:ds="http://schemas.openxmlformats.org/officeDocument/2006/customXml" ds:itemID="{CFC1626D-A56F-41DB-B23F-4763E6449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6B97FA01-4668-40B3-BEBA-4BD1B16DAC7B}">
  <ds:schemaRefs>
    <ds:schemaRef ds:uri="http://schemas.openxmlformats.org/package/2006/metadata/core-properties"/>
    <ds:schemaRef ds:uri="http://purl.org/dc/dcmitype/"/>
    <ds:schemaRef ds:uri="http://purl.org/dc/elements/1.1/"/>
    <ds:schemaRef ds:uri="http://schemas.microsoft.com/office/2006/documentManagement/types"/>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12922</TotalTime>
  <Words>7803</Words>
  <Application>Microsoft Office PowerPoint</Application>
  <PresentationFormat>On-screen Show (4:3)</PresentationFormat>
  <Paragraphs>801</Paragraphs>
  <Slides>93</Slides>
  <Notes>83</Notes>
  <HiddenSlides>0</HiddenSlides>
  <MMClips>0</MMClips>
  <ScaleCrop>false</ScaleCrop>
  <HeadingPairs>
    <vt:vector size="8" baseType="variant">
      <vt:variant>
        <vt:lpstr>Fonts Used</vt:lpstr>
      </vt:variant>
      <vt:variant>
        <vt:i4>3</vt:i4>
      </vt:variant>
      <vt:variant>
        <vt:lpstr>Theme</vt:lpstr>
      </vt:variant>
      <vt:variant>
        <vt:i4>41</vt:i4>
      </vt:variant>
      <vt:variant>
        <vt:lpstr>Embedded OLE Servers</vt:lpstr>
      </vt:variant>
      <vt:variant>
        <vt:i4>0</vt:i4>
      </vt:variant>
      <vt:variant>
        <vt:lpstr>Slide Titles</vt:lpstr>
      </vt:variant>
      <vt:variant>
        <vt:i4>93</vt:i4>
      </vt:variant>
    </vt:vector>
  </HeadingPairs>
  <TitlesOfParts>
    <vt:vector size="137" baseType="lpstr">
      <vt:lpstr>Arial</vt:lpstr>
      <vt:lpstr>Candara</vt:lpstr>
      <vt:lpstr>Wingdings</vt:lpstr>
      <vt:lpstr>CERS2 DM 2011</vt:lpstr>
      <vt:lpstr>3_CERS2 DM 2011</vt:lpstr>
      <vt:lpstr>4_CERS2 DM 2011</vt:lpstr>
      <vt:lpstr>5_CERS2 DM 2011</vt:lpstr>
      <vt:lpstr>12_CERS2 DM 2011</vt:lpstr>
      <vt:lpstr>14_CERS2 DM 2011</vt:lpstr>
      <vt:lpstr>18_CERS2 DM 2011</vt:lpstr>
      <vt:lpstr>20_CERS2 DM 2011</vt:lpstr>
      <vt:lpstr>21_CERS2 DM 2011</vt:lpstr>
      <vt:lpstr>22_CERS2 DM 2011</vt:lpstr>
      <vt:lpstr>23_CERS2 DM 2011</vt:lpstr>
      <vt:lpstr>24_CERS2 DM 2011</vt:lpstr>
      <vt:lpstr>25_CERS2 DM 2011</vt:lpstr>
      <vt:lpstr>31_CERS2 DM 2011</vt:lpstr>
      <vt:lpstr>35_CERS2 DM 2011</vt:lpstr>
      <vt:lpstr>36_CERS2 DM 2011</vt:lpstr>
      <vt:lpstr>38_CERS2 DM 2011</vt:lpstr>
      <vt:lpstr>39_CERS2 DM 2011</vt:lpstr>
      <vt:lpstr>40_CERS2 DM 2011</vt:lpstr>
      <vt:lpstr>41_CERS2 DM 2011</vt:lpstr>
      <vt:lpstr>42_CERS2 DM 2011</vt:lpstr>
      <vt:lpstr>43_CERS2 DM 2011</vt:lpstr>
      <vt:lpstr>44_CERS2 DM 2011</vt:lpstr>
      <vt:lpstr>45_CERS2 DM 2011</vt:lpstr>
      <vt:lpstr>46_CERS2 DM 2011</vt:lpstr>
      <vt:lpstr>47_CERS2 DM 2011</vt:lpstr>
      <vt:lpstr>48_CERS2 DM 2011</vt:lpstr>
      <vt:lpstr>49_CERS2 DM 2011</vt:lpstr>
      <vt:lpstr>50_CERS2 DM 2011</vt:lpstr>
      <vt:lpstr>53_CERS2 DM 2011</vt:lpstr>
      <vt:lpstr>54_CERS2 DM 2011</vt:lpstr>
      <vt:lpstr>55_CERS2 DM 2011</vt:lpstr>
      <vt:lpstr>56_CERS2 DM 2011</vt:lpstr>
      <vt:lpstr>57_CERS2 DM 2011</vt:lpstr>
      <vt:lpstr>58_CERS2 DM 2011</vt:lpstr>
      <vt:lpstr>59_CERS2 DM 2011</vt:lpstr>
      <vt:lpstr>60_CERS2 DM 2011</vt:lpstr>
      <vt:lpstr>61_CERS2 DM 2011</vt:lpstr>
      <vt:lpstr>63_CERS2 DM 2011</vt:lpstr>
      <vt:lpstr>64_CERS2 DM 2011</vt:lpstr>
      <vt:lpstr>91_CERS2 DM 2011</vt:lpstr>
      <vt:lpstr>CERS Online Reporting</vt:lpstr>
      <vt:lpstr>Agenda</vt:lpstr>
      <vt:lpstr>CERS Business Training</vt:lpstr>
      <vt:lpstr>What is CERS? </vt:lpstr>
      <vt:lpstr>Development of CERS</vt:lpstr>
      <vt:lpstr>Business and Regulator Portals </vt:lpstr>
      <vt:lpstr>CERS Reporting Requirements </vt:lpstr>
      <vt:lpstr>Benefits—For You </vt:lpstr>
      <vt:lpstr>CERS Reporting Requirements</vt:lpstr>
      <vt:lpstr>CERS Reporting Options </vt:lpstr>
      <vt:lpstr>Compatible Browsers</vt:lpstr>
      <vt:lpstr>CERS Business Training</vt:lpstr>
      <vt:lpstr>CERS Business Home Page</vt:lpstr>
      <vt:lpstr>Contact Your Local Regulator(s) </vt:lpstr>
      <vt:lpstr>Regulator Information </vt:lpstr>
      <vt:lpstr>Add Facility </vt:lpstr>
      <vt:lpstr>My Business </vt:lpstr>
      <vt:lpstr>Manage People </vt:lpstr>
      <vt:lpstr>Alerts/Notifications </vt:lpstr>
      <vt:lpstr>Email History &amp; Manage Facilities</vt:lpstr>
      <vt:lpstr>Action Required and Alerts/Notifications</vt:lpstr>
      <vt:lpstr>Tools Link</vt:lpstr>
      <vt:lpstr>Tools Link </vt:lpstr>
      <vt:lpstr>Tools Link </vt:lpstr>
      <vt:lpstr>Reports Link</vt:lpstr>
      <vt:lpstr>CERS Business Training</vt:lpstr>
      <vt:lpstr>Accessing CERS </vt:lpstr>
      <vt:lpstr>Signing In </vt:lpstr>
      <vt:lpstr>Your CERS User Name </vt:lpstr>
      <vt:lpstr>CERS Business Training Site</vt:lpstr>
      <vt:lpstr>CERS Business Training</vt:lpstr>
      <vt:lpstr>What If Your Business Exists in CERS? </vt:lpstr>
      <vt:lpstr>Add a Facility</vt:lpstr>
      <vt:lpstr>Facility Added</vt:lpstr>
      <vt:lpstr>Your Business Home Page </vt:lpstr>
      <vt:lpstr>Summary</vt:lpstr>
      <vt:lpstr>CERS Business Training</vt:lpstr>
      <vt:lpstr>Manage Users </vt:lpstr>
      <vt:lpstr>Permission Levels </vt:lpstr>
      <vt:lpstr>Assigning Permissions </vt:lpstr>
      <vt:lpstr>Assigning Permissions</vt:lpstr>
      <vt:lpstr>Assigning Permissions </vt:lpstr>
      <vt:lpstr>Assigning Permissions </vt:lpstr>
      <vt:lpstr>Assigning Permissions </vt:lpstr>
      <vt:lpstr>Summary</vt:lpstr>
      <vt:lpstr>CERS Business Training</vt:lpstr>
      <vt:lpstr>Facility Submittals—Overview </vt:lpstr>
      <vt:lpstr>Program Elements</vt:lpstr>
      <vt:lpstr>Submittal Elements</vt:lpstr>
      <vt:lpstr>Start Submittal </vt:lpstr>
      <vt:lpstr>Start Submittal </vt:lpstr>
      <vt:lpstr>Submittal Status/Guidance</vt:lpstr>
      <vt:lpstr>Prepare Draft Submittal </vt:lpstr>
      <vt:lpstr>Copy Information </vt:lpstr>
      <vt:lpstr>Submit</vt:lpstr>
      <vt:lpstr>Email Notification</vt:lpstr>
      <vt:lpstr>Start/Edit/Review</vt:lpstr>
      <vt:lpstr>Submittals = Screens + Uploads </vt:lpstr>
      <vt:lpstr>Submittal Elements</vt:lpstr>
      <vt:lpstr>Underground Storage Tanks </vt:lpstr>
      <vt:lpstr>Other Submittal Elements</vt:lpstr>
      <vt:lpstr>Requirements for Submittal Elements </vt:lpstr>
      <vt:lpstr>CERS Business Training</vt:lpstr>
      <vt:lpstr>Hazardous Materials Inventory</vt:lpstr>
      <vt:lpstr>Submittal Elements</vt:lpstr>
      <vt:lpstr>Hazardous Materials Inventory</vt:lpstr>
      <vt:lpstr>Your Hazardous Materials Inventory </vt:lpstr>
      <vt:lpstr>Upload/Download an Existing Inventory </vt:lpstr>
      <vt:lpstr>New Hazardous Materials Inventory</vt:lpstr>
      <vt:lpstr>New Hazardous Materials Inventory</vt:lpstr>
      <vt:lpstr>CERS Chemical Library—Its Benefits </vt:lpstr>
      <vt:lpstr>CERS Chemical Library—How To </vt:lpstr>
      <vt:lpstr>CERS Chemical Library—How To </vt:lpstr>
      <vt:lpstr>CERS Chemical Library—How To </vt:lpstr>
      <vt:lpstr>CERS Chemical Library—How To </vt:lpstr>
      <vt:lpstr>CERS Chemical Library—How To </vt:lpstr>
      <vt:lpstr>CERS Business Training</vt:lpstr>
      <vt:lpstr>Site Map </vt:lpstr>
      <vt:lpstr>Emergency Response and Training Plans </vt:lpstr>
      <vt:lpstr>Emergency Response and Training Plans </vt:lpstr>
      <vt:lpstr>CERS Business Training</vt:lpstr>
      <vt:lpstr>Facility and Business</vt:lpstr>
      <vt:lpstr>Organization </vt:lpstr>
      <vt:lpstr>Benefits of an Organization</vt:lpstr>
      <vt:lpstr>Summary—Assigning Permissions </vt:lpstr>
      <vt:lpstr>Navigation Tip</vt:lpstr>
      <vt:lpstr>Submittal History</vt:lpstr>
      <vt:lpstr>Submittal Information</vt:lpstr>
      <vt:lpstr>Navigation Tip—Use the Tray </vt:lpstr>
      <vt:lpstr>Business Summary Page</vt:lpstr>
      <vt:lpstr>CERS Business Training</vt:lpstr>
      <vt:lpstr>CERS Online Reporting—Resources </vt:lpstr>
      <vt:lpstr>CERS Business Training</vt:lpstr>
    </vt:vector>
  </TitlesOfParts>
  <Company>Cal/EPA Unified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CERS Business User Training (Complete Version) Released in April 2012</dc:title>
  <dc:creator>Dye, Andrew A.</dc:creator>
  <cp:lastModifiedBy>Dye, Andrew A.</cp:lastModifiedBy>
  <cp:revision>548</cp:revision>
  <cp:lastPrinted>2008-08-25T17:51:06Z</cp:lastPrinted>
  <dcterms:created xsi:type="dcterms:W3CDTF">2012-03-22T13:58:06Z</dcterms:created>
  <dcterms:modified xsi:type="dcterms:W3CDTF">2021-07-15T15:20:10Z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0x010100B80A91731419F744AB1CF073E76BDE64</vt:lpwstr>
  </property>
</Properties>
</file>